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51"/>
  </p:notesMasterIdLst>
  <p:sldIdLst>
    <p:sldId id="266" r:id="rId2"/>
    <p:sldId id="257" r:id="rId3"/>
    <p:sldId id="294" r:id="rId4"/>
    <p:sldId id="280" r:id="rId5"/>
    <p:sldId id="324" r:id="rId6"/>
    <p:sldId id="325" r:id="rId7"/>
    <p:sldId id="261" r:id="rId8"/>
    <p:sldId id="271" r:id="rId9"/>
    <p:sldId id="272" r:id="rId10"/>
    <p:sldId id="265" r:id="rId11"/>
    <p:sldId id="269" r:id="rId12"/>
    <p:sldId id="275" r:id="rId13"/>
    <p:sldId id="313" r:id="rId14"/>
    <p:sldId id="270" r:id="rId15"/>
    <p:sldId id="281" r:id="rId16"/>
    <p:sldId id="276" r:id="rId17"/>
    <p:sldId id="267" r:id="rId18"/>
    <p:sldId id="263" r:id="rId19"/>
    <p:sldId id="283" r:id="rId20"/>
    <p:sldId id="296" r:id="rId21"/>
    <p:sldId id="315" r:id="rId22"/>
    <p:sldId id="316" r:id="rId23"/>
    <p:sldId id="286" r:id="rId24"/>
    <p:sldId id="328" r:id="rId25"/>
    <p:sldId id="329" r:id="rId26"/>
    <p:sldId id="330" r:id="rId27"/>
    <p:sldId id="287" r:id="rId28"/>
    <p:sldId id="288" r:id="rId29"/>
    <p:sldId id="289" r:id="rId30"/>
    <p:sldId id="298" r:id="rId31"/>
    <p:sldId id="290" r:id="rId32"/>
    <p:sldId id="305" r:id="rId33"/>
    <p:sldId id="326" r:id="rId34"/>
    <p:sldId id="291" r:id="rId35"/>
    <p:sldId id="293" r:id="rId36"/>
    <p:sldId id="303" r:id="rId37"/>
    <p:sldId id="331" r:id="rId38"/>
    <p:sldId id="310" r:id="rId39"/>
    <p:sldId id="299" r:id="rId40"/>
    <p:sldId id="300" r:id="rId41"/>
    <p:sldId id="301" r:id="rId42"/>
    <p:sldId id="323" r:id="rId43"/>
    <p:sldId id="318" r:id="rId44"/>
    <p:sldId id="319" r:id="rId45"/>
    <p:sldId id="320" r:id="rId46"/>
    <p:sldId id="321" r:id="rId47"/>
    <p:sldId id="309" r:id="rId48"/>
    <p:sldId id="332" r:id="rId49"/>
    <p:sldId id="312"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8043" autoAdjust="0"/>
    <p:restoredTop sz="94660"/>
  </p:normalViewPr>
  <p:slideViewPr>
    <p:cSldViewPr snapToGrid="0">
      <p:cViewPr>
        <p:scale>
          <a:sx n="81" d="100"/>
          <a:sy n="81" d="100"/>
        </p:scale>
        <p:origin x="-894" y="-72"/>
      </p:cViewPr>
      <p:guideLst>
        <p:guide orient="horz" pos="2160"/>
        <p:guide pos="3840"/>
      </p:guideLst>
    </p:cSldViewPr>
  </p:slideViewPr>
  <p:notesTextViewPr>
    <p:cViewPr>
      <p:scale>
        <a:sx n="1" d="1"/>
        <a:sy n="1" d="1"/>
      </p:scale>
      <p:origin x="0" y="0"/>
    </p:cViewPr>
  </p:notesTextViewPr>
  <p:notesViewPr>
    <p:cSldViewPr snapToGrid="0">
      <p:cViewPr varScale="1">
        <p:scale>
          <a:sx n="56" d="100"/>
          <a:sy n="56" d="100"/>
        </p:scale>
        <p:origin x="-282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64B100-CDC4-4E03-A702-126D56F63902}" type="datetimeFigureOut">
              <a:rPr lang="fr-FR" smtClean="0"/>
              <a:t>07/09/2025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E8F9DC-9A63-4C15-86D8-B62280CC75B4}" type="slidenum">
              <a:rPr lang="fr-FR" smtClean="0"/>
              <a:t>‹N°›</a:t>
            </a:fld>
            <a:endParaRPr lang="fr-FR"/>
          </a:p>
        </p:txBody>
      </p:sp>
    </p:spTree>
    <p:extLst>
      <p:ext uri="{BB962C8B-B14F-4D97-AF65-F5344CB8AC3E}">
        <p14:creationId xmlns:p14="http://schemas.microsoft.com/office/powerpoint/2010/main" val="983051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47E8F9DC-9A63-4C15-86D8-B62280CC75B4}" type="slidenum">
              <a:rPr lang="fr-FR" smtClean="0"/>
              <a:t>33</a:t>
            </a:fld>
            <a:endParaRPr lang="fr-FR"/>
          </a:p>
        </p:txBody>
      </p:sp>
    </p:spTree>
    <p:extLst>
      <p:ext uri="{BB962C8B-B14F-4D97-AF65-F5344CB8AC3E}">
        <p14:creationId xmlns:p14="http://schemas.microsoft.com/office/powerpoint/2010/main" val="2252811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fr-FR" smtClean="0"/>
              <a:t>Modifiez le style du titre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smtClean="0"/>
              <a:t>9/7/2025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394854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9/7/2025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088794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fr-FR" smtClean="0"/>
              <a:t>Modifiez le style du titre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smtClean="0"/>
              <a:t>9/7/2025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080367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9/7/2025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71009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20000" y="2505075"/>
            <a:ext cx="5025216"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smtClean="0"/>
              <a:t>Modifiez les styles du texte du masque</a:t>
            </a:r>
          </a:p>
        </p:txBody>
      </p:sp>
      <p:sp>
        <p:nvSpPr>
          <p:cNvPr id="6" name="Content Placeholder 5"/>
          <p:cNvSpPr>
            <a:spLocks noGrp="1"/>
          </p:cNvSpPr>
          <p:nvPr>
            <p:ph sz="quarter" idx="4"/>
          </p:nvPr>
        </p:nvSpPr>
        <p:spPr>
          <a:xfrm>
            <a:off x="6319840" y="2505075"/>
            <a:ext cx="503554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9/7/2025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329649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9/7/2025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097765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9/7/2025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331641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7D1BD23-6E54-4D9D-AD88-A2813C73CC25}" type="datetimeFigureOut">
              <a:rPr lang="en-US" smtClean="0"/>
              <a:t>9/7/2025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700983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471A834-4F3C-4AF9-9C74-05EC35A0F292}" type="datetimeFigureOut">
              <a:rPr lang="en-US" smtClean="0"/>
              <a:t>9/7/2025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565115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B80C674-7DFC-42FE-B9CD-82963CDB1557}" type="datetimeFigureOut">
              <a:rPr lang="en-US" smtClean="0"/>
              <a:t>9/7/2025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855607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2076456F-F47D-4F25-8053-2A695DA0CA7D}" type="datetimeFigureOut">
              <a:rPr lang="en-US" smtClean="0"/>
              <a:t>9/7/2025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895492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fr-FR" smtClean="0"/>
              <a:t>Modifiez le style du titre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5D6C7379-69CC-4837-9905-BEBA22830C8A}" type="datetimeFigureOut">
              <a:rPr lang="en-US" smtClean="0"/>
              <a:t>9/7/2025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47507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fr-FR" smtClean="0"/>
              <a:t>Modifiez le style du titre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9EB8B7E-8AEE-4F10-BFEE-C999AD004D36}" type="datetimeFigureOut">
              <a:rPr lang="en-US" smtClean="0"/>
              <a:t>9/7/2025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36006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fr-FR" smtClean="0"/>
              <a:t>Modifiez le style du titre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smtClean="0"/>
              <a:t>Modifiez les styles du texte du masque</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smtClean="0"/>
              <a:t>Modifiez les styles du texte du masque</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8668F3F9-58BC-440B-B37B-805B9055EF92}" type="datetimeFigureOut">
              <a:rPr lang="en-US" smtClean="0"/>
              <a:t>9/7/2025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911554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fr-FR" smtClean="0"/>
              <a:t>Modifiez le style du titre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0D5A53AF-48EA-489D-8260-9DCAB666386A}" type="datetimeFigureOut">
              <a:rPr lang="en-US" smtClean="0"/>
              <a:t>9/7/2025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903635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9/7/2025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712429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9/7/2025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284830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smtClean="0"/>
              <a:t>9/7/2025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860951981"/>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77639"/>
            <a:ext cx="10471030" cy="2346072"/>
          </a:xfrm>
        </p:spPr>
        <p:txBody>
          <a:bodyPr>
            <a:noAutofit/>
          </a:bodyPr>
          <a:lstStyle/>
          <a:p>
            <a:pPr algn="ctr" rtl="1"/>
            <a:r>
              <a:rPr lang="ar-DZ" sz="4400" dirty="0" smtClean="0">
                <a:latin typeface="Arabic Typesetting" panose="03020402040406030203" pitchFamily="66" charset="-78"/>
                <a:cs typeface="Arabic Typesetting" panose="03020402040406030203" pitchFamily="66" charset="-78"/>
              </a:rPr>
              <a:t>الجمهورية الجزائرية الديمقراطية الشعبية</a:t>
            </a:r>
            <a:br>
              <a:rPr lang="ar-DZ" sz="4400" dirty="0" smtClean="0">
                <a:latin typeface="Arabic Typesetting" panose="03020402040406030203" pitchFamily="66" charset="-78"/>
                <a:cs typeface="Arabic Typesetting" panose="03020402040406030203" pitchFamily="66" charset="-78"/>
              </a:rPr>
            </a:br>
            <a:r>
              <a:rPr lang="ar-DZ" sz="4400" dirty="0" smtClean="0">
                <a:latin typeface="Arabic Typesetting" panose="03020402040406030203" pitchFamily="66" charset="-78"/>
                <a:cs typeface="Arabic Typesetting" panose="03020402040406030203" pitchFamily="66" charset="-78"/>
              </a:rPr>
              <a:t>وزارة العدل</a:t>
            </a:r>
            <a:endParaRPr lang="fr-FR" sz="4400" dirty="0">
              <a:latin typeface="Arabic Typesetting" panose="03020402040406030203" pitchFamily="66" charset="-78"/>
              <a:cs typeface="Arabic Typesetting" panose="03020402040406030203" pitchFamily="66" charset="-78"/>
            </a:endParaRPr>
          </a:p>
        </p:txBody>
      </p:sp>
      <p:sp>
        <p:nvSpPr>
          <p:cNvPr id="3" name="Espace réservé du contenu 2"/>
          <p:cNvSpPr>
            <a:spLocks noGrp="1"/>
          </p:cNvSpPr>
          <p:nvPr>
            <p:ph idx="1"/>
          </p:nvPr>
        </p:nvSpPr>
        <p:spPr>
          <a:xfrm>
            <a:off x="1119999" y="1362976"/>
            <a:ext cx="10546863" cy="5797988"/>
          </a:xfrm>
        </p:spPr>
        <p:txBody>
          <a:bodyPr>
            <a:normAutofit fontScale="55000" lnSpcReduction="20000"/>
          </a:bodyPr>
          <a:lstStyle/>
          <a:p>
            <a:pPr marL="0" indent="0" algn="r" rtl="1">
              <a:buNone/>
            </a:pPr>
            <a:r>
              <a:rPr lang="ar-DZ" sz="4000" dirty="0" smtClean="0">
                <a:latin typeface="Aldhabi" panose="01000000000000000000" pitchFamily="2" charset="-78"/>
                <a:cs typeface="Aldhabi" panose="01000000000000000000" pitchFamily="2" charset="-78"/>
              </a:rPr>
              <a:t>  </a:t>
            </a:r>
            <a:endParaRPr lang="fr-FR" sz="4000" dirty="0" smtClean="0">
              <a:latin typeface="Aldhabi" panose="01000000000000000000" pitchFamily="2" charset="-78"/>
              <a:cs typeface="Aldhabi" panose="01000000000000000000" pitchFamily="2" charset="-78"/>
            </a:endParaRPr>
          </a:p>
          <a:p>
            <a:pPr marL="0" indent="0" algn="r" rtl="1">
              <a:buNone/>
            </a:pPr>
            <a:r>
              <a:rPr lang="ar-DZ" sz="4000" dirty="0" smtClean="0">
                <a:latin typeface="Aldhabi" panose="01000000000000000000" pitchFamily="2" charset="-78"/>
                <a:cs typeface="Aldhabi" panose="01000000000000000000" pitchFamily="2" charset="-78"/>
              </a:rPr>
              <a:t>                                                                                        </a:t>
            </a:r>
            <a:endParaRPr lang="fr-FR" sz="4000" dirty="0" smtClean="0">
              <a:latin typeface="Aldhabi" panose="01000000000000000000" pitchFamily="2" charset="-78"/>
              <a:cs typeface="Aldhabi" panose="01000000000000000000" pitchFamily="2" charset="-78"/>
            </a:endParaRPr>
          </a:p>
          <a:p>
            <a:pPr marL="0" indent="0" algn="r" rtl="1">
              <a:buNone/>
            </a:pPr>
            <a:r>
              <a:rPr lang="ar-DZ" sz="5700" dirty="0" smtClean="0">
                <a:latin typeface="Aldhabi" panose="01000000000000000000" pitchFamily="2" charset="-78"/>
                <a:cs typeface="Aldhabi" panose="01000000000000000000" pitchFamily="2" charset="-78"/>
              </a:rPr>
              <a:t>  </a:t>
            </a:r>
            <a:r>
              <a:rPr lang="ar-DZ" sz="7300" dirty="0">
                <a:latin typeface="Aldhabi" panose="01000000000000000000" pitchFamily="2" charset="-78"/>
                <a:cs typeface="Aldhabi" panose="01000000000000000000" pitchFamily="2" charset="-78"/>
              </a:rPr>
              <a:t>المجلس الأعلى للقضاء</a:t>
            </a:r>
            <a:r>
              <a:rPr lang="ar-DZ" sz="4000" dirty="0">
                <a:latin typeface="Aldhabi" panose="01000000000000000000" pitchFamily="2" charset="-78"/>
                <a:cs typeface="Aldhabi" panose="01000000000000000000" pitchFamily="2" charset="-78"/>
              </a:rPr>
              <a:t> </a:t>
            </a:r>
            <a:r>
              <a:rPr lang="fr-FR" sz="4000" dirty="0" smtClean="0">
                <a:latin typeface="Aldhabi" panose="01000000000000000000" pitchFamily="2" charset="-78"/>
                <a:cs typeface="Aldhabi" panose="01000000000000000000" pitchFamily="2" charset="-78"/>
              </a:rPr>
              <a:t>                                                                                                                  </a:t>
            </a:r>
            <a:r>
              <a:rPr lang="ar-DZ" sz="7300" dirty="0" smtClean="0">
                <a:latin typeface="Aldhabi" panose="01000000000000000000" pitchFamily="2" charset="-78"/>
                <a:cs typeface="Aldhabi" panose="01000000000000000000" pitchFamily="2" charset="-78"/>
              </a:rPr>
              <a:t>مجلس </a:t>
            </a:r>
            <a:r>
              <a:rPr lang="ar-DZ" sz="7300" dirty="0">
                <a:latin typeface="Aldhabi" panose="01000000000000000000" pitchFamily="2" charset="-78"/>
                <a:cs typeface="Aldhabi" panose="01000000000000000000" pitchFamily="2" charset="-78"/>
              </a:rPr>
              <a:t>قضاء الجزائر</a:t>
            </a:r>
            <a:r>
              <a:rPr lang="ar-DZ" sz="4000" dirty="0" smtClean="0">
                <a:latin typeface="Aldhabi" panose="01000000000000000000" pitchFamily="2" charset="-78"/>
                <a:cs typeface="Aldhabi" panose="01000000000000000000" pitchFamily="2" charset="-78"/>
              </a:rPr>
              <a:t>                                                             </a:t>
            </a:r>
          </a:p>
          <a:p>
            <a:pPr marL="0" indent="0" algn="ctr" rtl="1">
              <a:buNone/>
            </a:pPr>
            <a:endParaRPr lang="ar-DZ" sz="5700" dirty="0" smtClean="0">
              <a:solidFill>
                <a:srgbClr val="00B050"/>
              </a:solidFill>
              <a:latin typeface="Aldhabi" panose="01000000000000000000" pitchFamily="2" charset="-78"/>
              <a:cs typeface="Aldhabi" panose="01000000000000000000" pitchFamily="2" charset="-78"/>
            </a:endParaRPr>
          </a:p>
          <a:p>
            <a:pPr marL="0" indent="0" algn="ctr" rtl="1">
              <a:buNone/>
            </a:pPr>
            <a:r>
              <a:rPr lang="ar-DZ" sz="5700" dirty="0" smtClean="0">
                <a:solidFill>
                  <a:schemeClr val="tx1"/>
                </a:solidFill>
                <a:latin typeface="Aldhabi" panose="01000000000000000000" pitchFamily="2" charset="-78"/>
                <a:cs typeface="Aldhabi" panose="01000000000000000000" pitchFamily="2" charset="-78"/>
              </a:rPr>
              <a:t>يوم دراسي حول : </a:t>
            </a:r>
            <a:r>
              <a:rPr lang="ar-DZ" sz="7300" dirty="0" smtClean="0">
                <a:solidFill>
                  <a:schemeClr val="tx1"/>
                </a:solidFill>
                <a:latin typeface="Aldhabi" panose="01000000000000000000" pitchFamily="2" charset="-78"/>
                <a:cs typeface="Aldhabi" panose="01000000000000000000" pitchFamily="2" charset="-78"/>
              </a:rPr>
              <a:t>الأمن </a:t>
            </a:r>
            <a:r>
              <a:rPr lang="ar-DZ" sz="7300" dirty="0" err="1" smtClean="0">
                <a:solidFill>
                  <a:schemeClr val="tx1"/>
                </a:solidFill>
                <a:latin typeface="Aldhabi" panose="01000000000000000000" pitchFamily="2" charset="-78"/>
                <a:cs typeface="Aldhabi" panose="01000000000000000000" pitchFamily="2" charset="-78"/>
              </a:rPr>
              <a:t>السيبراني</a:t>
            </a:r>
            <a:r>
              <a:rPr lang="ar-DZ" sz="7300" dirty="0" smtClean="0">
                <a:solidFill>
                  <a:schemeClr val="tx1"/>
                </a:solidFill>
                <a:latin typeface="Aldhabi" panose="01000000000000000000" pitchFamily="2" charset="-78"/>
                <a:cs typeface="Aldhabi" panose="01000000000000000000" pitchFamily="2" charset="-78"/>
              </a:rPr>
              <a:t> و أخلاقيات مهنة القضاء </a:t>
            </a:r>
            <a:endParaRPr lang="ar-DZ" sz="7300" dirty="0">
              <a:solidFill>
                <a:schemeClr val="tx1"/>
              </a:solidFill>
              <a:latin typeface="Aldhabi" panose="01000000000000000000" pitchFamily="2" charset="-78"/>
              <a:cs typeface="Aldhabi" panose="01000000000000000000" pitchFamily="2" charset="-78"/>
            </a:endParaRPr>
          </a:p>
          <a:p>
            <a:pPr marL="0" indent="0" algn="ctr" rtl="1">
              <a:buNone/>
            </a:pPr>
            <a:endParaRPr lang="ar-DZ" sz="7300" dirty="0" smtClean="0">
              <a:solidFill>
                <a:schemeClr val="tx1"/>
              </a:solidFill>
              <a:latin typeface="Sakkal Majalla" panose="02000000000000000000" pitchFamily="2" charset="-78"/>
              <a:cs typeface="Sakkal Majalla" panose="02000000000000000000" pitchFamily="2" charset="-78"/>
            </a:endParaRPr>
          </a:p>
          <a:p>
            <a:pPr marL="0" indent="0" algn="ctr" rtl="1">
              <a:buNone/>
            </a:pPr>
            <a:r>
              <a:rPr lang="ar-DZ" sz="5700" dirty="0" smtClean="0">
                <a:solidFill>
                  <a:srgbClr val="FFFF00"/>
                </a:solidFill>
                <a:latin typeface="Sakkal Majalla" panose="02000000000000000000" pitchFamily="2" charset="-78"/>
                <a:cs typeface="Sakkal Majalla" panose="02000000000000000000" pitchFamily="2" charset="-78"/>
              </a:rPr>
              <a:t>أخلاقيات مهنة القضاء في البيئة الرقمية</a:t>
            </a:r>
          </a:p>
          <a:p>
            <a:pPr marL="0" indent="0" algn="ctr" rtl="1">
              <a:buNone/>
            </a:pPr>
            <a:r>
              <a:rPr lang="ar-DZ" sz="5100" dirty="0" smtClean="0">
                <a:solidFill>
                  <a:srgbClr val="FFFF00"/>
                </a:solidFill>
                <a:latin typeface="Sakkal Majalla" panose="02000000000000000000" pitchFamily="2" charset="-78"/>
                <a:cs typeface="Sakkal Majalla" panose="02000000000000000000" pitchFamily="2" charset="-78"/>
              </a:rPr>
              <a:t>شبكات التواصل الاجتماعي : الفرص، المخاطر و المحاذير </a:t>
            </a:r>
          </a:p>
          <a:p>
            <a:pPr marL="0" indent="0" algn="ctr" rtl="1">
              <a:buNone/>
            </a:pPr>
            <a:endParaRPr lang="ar-DZ" sz="1100" dirty="0" smtClean="0">
              <a:solidFill>
                <a:srgbClr val="FFFF00"/>
              </a:solidFill>
              <a:latin typeface="Sakkal Majalla" panose="02000000000000000000" pitchFamily="2" charset="-78"/>
              <a:cs typeface="Sakkal Majalla" panose="02000000000000000000" pitchFamily="2" charset="-78"/>
            </a:endParaRPr>
          </a:p>
          <a:p>
            <a:pPr marL="0" indent="0" algn="ctr" rtl="1">
              <a:buNone/>
            </a:pPr>
            <a:r>
              <a:rPr lang="ar-DZ" sz="4000" dirty="0" smtClean="0">
                <a:latin typeface="Sakkal Majalla" panose="02000000000000000000" pitchFamily="2" charset="-78"/>
                <a:cs typeface="Sakkal Majalla" panose="02000000000000000000" pitchFamily="2" charset="-78"/>
              </a:rPr>
              <a:t>مداخلة القاضي مختار الأخضري </a:t>
            </a:r>
          </a:p>
          <a:p>
            <a:pPr marL="0" indent="0" algn="ctr" rtl="1">
              <a:buNone/>
            </a:pPr>
            <a:r>
              <a:rPr lang="ar-DZ" sz="4000" dirty="0" smtClean="0">
                <a:latin typeface="Sakkal Majalla" panose="02000000000000000000" pitchFamily="2" charset="-78"/>
                <a:cs typeface="Sakkal Majalla" panose="02000000000000000000" pitchFamily="2" charset="-78"/>
              </a:rPr>
              <a:t> مدير عام الديوان المركزي لقمع الفساد </a:t>
            </a:r>
          </a:p>
          <a:p>
            <a:pPr marL="0" indent="0" algn="ctr" rtl="1">
              <a:buNone/>
            </a:pPr>
            <a:r>
              <a:rPr lang="ar-DZ" sz="3200" dirty="0" smtClean="0">
                <a:latin typeface="Sakkal Majalla" panose="02000000000000000000" pitchFamily="2" charset="-78"/>
                <a:cs typeface="Sakkal Majalla" panose="02000000000000000000" pitchFamily="2" charset="-78"/>
              </a:rPr>
              <a:t>مجلس قضاء الجزائر </a:t>
            </a:r>
          </a:p>
          <a:p>
            <a:pPr marL="0" indent="0" algn="ctr" rtl="1">
              <a:buNone/>
            </a:pPr>
            <a:r>
              <a:rPr lang="ar-DZ" sz="3200" dirty="0" smtClean="0">
                <a:latin typeface="Sakkal Majalla" panose="02000000000000000000" pitchFamily="2" charset="-78"/>
                <a:cs typeface="Sakkal Majalla" panose="02000000000000000000" pitchFamily="2" charset="-78"/>
              </a:rPr>
              <a:t>25 جوان 2025</a:t>
            </a:r>
            <a:r>
              <a:rPr lang="ar-DZ" sz="3200" dirty="0" smtClean="0">
                <a:latin typeface="Aldhabi" panose="01000000000000000000" pitchFamily="2" charset="-78"/>
                <a:cs typeface="Aldhabi" panose="01000000000000000000" pitchFamily="2" charset="-78"/>
              </a:rPr>
              <a:t>             </a:t>
            </a:r>
            <a:endParaRPr lang="fr-FR" sz="3200" dirty="0">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1303266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1" y="172528"/>
            <a:ext cx="10298502" cy="785004"/>
          </a:xfrm>
        </p:spPr>
        <p:txBody>
          <a:bodyPr>
            <a:normAutofit fontScale="90000"/>
          </a:bodyPr>
          <a:lstStyle/>
          <a:p>
            <a:pPr algn="r" rtl="1"/>
            <a:r>
              <a:rPr lang="ar-DZ" dirty="0" smtClean="0">
                <a:latin typeface="Arabic Typesetting" panose="03020402040406030203" pitchFamily="66" charset="-78"/>
                <a:cs typeface="Arabic Typesetting" panose="03020402040406030203" pitchFamily="66" charset="-78"/>
              </a:rPr>
              <a:t>مقدمـــــة</a:t>
            </a:r>
            <a:endParaRPr lang="fr-FR" dirty="0">
              <a:latin typeface="Arabic Typesetting" panose="03020402040406030203" pitchFamily="66" charset="-78"/>
              <a:cs typeface="Arabic Typesetting" panose="03020402040406030203" pitchFamily="66" charset="-78"/>
            </a:endParaRPr>
          </a:p>
        </p:txBody>
      </p:sp>
      <p:sp>
        <p:nvSpPr>
          <p:cNvPr id="3" name="Espace réservé du contenu 2"/>
          <p:cNvSpPr>
            <a:spLocks noGrp="1"/>
          </p:cNvSpPr>
          <p:nvPr>
            <p:ph idx="1"/>
          </p:nvPr>
        </p:nvSpPr>
        <p:spPr>
          <a:xfrm>
            <a:off x="1120000" y="957532"/>
            <a:ext cx="10491778" cy="5740723"/>
          </a:xfrm>
        </p:spPr>
        <p:txBody>
          <a:bodyPr>
            <a:normAutofit/>
          </a:bodyPr>
          <a:lstStyle/>
          <a:p>
            <a:pPr marL="0" indent="0" algn="just" rtl="1">
              <a:buNone/>
            </a:pPr>
            <a:r>
              <a:rPr lang="ar-DZ" sz="3200" dirty="0" smtClean="0">
                <a:latin typeface="Sakkal Majalla" panose="02000000000000000000" pitchFamily="2" charset="-78"/>
                <a:cs typeface="Sakkal Majalla" panose="02000000000000000000" pitchFamily="2" charset="-78"/>
              </a:rPr>
              <a:t>	</a:t>
            </a:r>
          </a:p>
          <a:p>
            <a:pPr marL="0" indent="0" algn="just" rtl="1">
              <a:buNone/>
            </a:pPr>
            <a:r>
              <a:rPr lang="ar-DZ" sz="3200" dirty="0" smtClean="0">
                <a:latin typeface="Sakkal Majalla" panose="02000000000000000000" pitchFamily="2" charset="-78"/>
                <a:cs typeface="Sakkal Majalla" panose="02000000000000000000" pitchFamily="2" charset="-78"/>
              </a:rPr>
              <a:t>	نحن اليوم نعيش في عالمنا المادي المجسم و نعيش أيضا في عالم افتراضي (رقمي) موازي:</a:t>
            </a:r>
          </a:p>
          <a:p>
            <a:pPr marL="0" indent="0" algn="just" rtl="1">
              <a:lnSpc>
                <a:spcPct val="100000"/>
              </a:lnSpc>
              <a:buNone/>
            </a:pPr>
            <a:endParaRPr lang="ar-DZ" sz="800" dirty="0" smtClean="0">
              <a:latin typeface="Sakkal Majalla" panose="02000000000000000000" pitchFamily="2" charset="-78"/>
              <a:cs typeface="Sakkal Majalla" panose="02000000000000000000" pitchFamily="2" charset="-78"/>
            </a:endParaRPr>
          </a:p>
          <a:p>
            <a:pPr algn="just" rtl="1"/>
            <a:r>
              <a:rPr lang="ar-DZ" sz="3200" dirty="0" smtClean="0">
                <a:latin typeface="Sakkal Majalla" panose="02000000000000000000" pitchFamily="2" charset="-78"/>
                <a:cs typeface="Sakkal Majalla" panose="02000000000000000000" pitchFamily="2" charset="-78"/>
              </a:rPr>
              <a:t>وصل عدد مستعملي انترنت سنة 2025 إلى أكثر من 5,5 مليار شخصا  أي 68</a:t>
            </a:r>
            <a:r>
              <a:rPr lang="en-GB" sz="3200" dirty="0" smtClean="0">
                <a:latin typeface="Sakkal Majalla" panose="02000000000000000000" pitchFamily="2" charset="-78"/>
                <a:cs typeface="Sakkal Majalla" panose="02000000000000000000" pitchFamily="2" charset="-78"/>
              </a:rPr>
              <a:t> </a:t>
            </a:r>
            <a:r>
              <a:rPr lang="fr-FR" sz="3200" dirty="0" smtClean="0">
                <a:latin typeface="Sakkal Majalla" panose="02000000000000000000" pitchFamily="2" charset="-78"/>
                <a:cs typeface="Sakkal Majalla" panose="02000000000000000000" pitchFamily="2" charset="-78"/>
              </a:rPr>
              <a:t>%</a:t>
            </a:r>
            <a:r>
              <a:rPr lang="ar-DZ" sz="3200" dirty="0" smtClean="0">
                <a:latin typeface="Sakkal Majalla" panose="02000000000000000000" pitchFamily="2" charset="-78"/>
                <a:cs typeface="Sakkal Majalla" panose="02000000000000000000" pitchFamily="2" charset="-78"/>
              </a:rPr>
              <a:t> </a:t>
            </a:r>
            <a:r>
              <a:rPr lang="fr-FR" sz="3200" dirty="0" smtClean="0">
                <a:latin typeface="Sakkal Majalla" panose="02000000000000000000" pitchFamily="2" charset="-78"/>
                <a:cs typeface="Sakkal Majalla" panose="02000000000000000000" pitchFamily="2" charset="-78"/>
              </a:rPr>
              <a:t> </a:t>
            </a:r>
            <a:r>
              <a:rPr lang="ar-DZ" sz="3200" dirty="0" smtClean="0">
                <a:latin typeface="Sakkal Majalla" panose="02000000000000000000" pitchFamily="2" charset="-78"/>
                <a:cs typeface="Sakkal Majalla" panose="02000000000000000000" pitchFamily="2" charset="-78"/>
              </a:rPr>
              <a:t>من سكان العالم 5 مليار شخصا لهم حسابات بريد الكتروني و 84 </a:t>
            </a:r>
            <a:r>
              <a:rPr lang="fr-FR" sz="3200" dirty="0" smtClean="0">
                <a:latin typeface="Sakkal Majalla" panose="02000000000000000000" pitchFamily="2" charset="-78"/>
                <a:cs typeface="Sakkal Majalla" panose="02000000000000000000" pitchFamily="2" charset="-78"/>
              </a:rPr>
              <a:t>%</a:t>
            </a:r>
            <a:r>
              <a:rPr lang="ar-DZ" sz="3200" dirty="0" smtClean="0">
                <a:latin typeface="Sakkal Majalla" panose="02000000000000000000" pitchFamily="2" charset="-78"/>
                <a:cs typeface="Sakkal Majalla" panose="02000000000000000000" pitchFamily="2" charset="-78"/>
              </a:rPr>
              <a:t> من سكان العالم يستعملون هواتف ذكية</a:t>
            </a:r>
            <a:r>
              <a:rPr lang="ar-DZ" sz="3200" dirty="0">
                <a:latin typeface="Sakkal Majalla" panose="02000000000000000000" pitchFamily="2" charset="-78"/>
                <a:cs typeface="Sakkal Majalla" panose="02000000000000000000" pitchFamily="2" charset="-78"/>
              </a:rPr>
              <a:t> </a:t>
            </a:r>
            <a:r>
              <a:rPr lang="fr-FR" sz="3200" dirty="0" smtClean="0">
                <a:latin typeface="Sakkal Majalla" panose="02000000000000000000" pitchFamily="2" charset="-78"/>
                <a:cs typeface="Sakkal Majalla" panose="02000000000000000000" pitchFamily="2" charset="-78"/>
              </a:rPr>
              <a:t>*</a:t>
            </a:r>
            <a:endParaRPr lang="ar-DZ" sz="3200" dirty="0" smtClean="0">
              <a:latin typeface="Sakkal Majalla" panose="02000000000000000000" pitchFamily="2" charset="-78"/>
              <a:cs typeface="Sakkal Majalla" panose="02000000000000000000" pitchFamily="2" charset="-78"/>
            </a:endParaRPr>
          </a:p>
          <a:p>
            <a:pPr algn="just" rtl="1"/>
            <a:r>
              <a:rPr lang="ar-DZ" sz="3200" dirty="0" smtClean="0">
                <a:latin typeface="Sakkal Majalla" panose="02000000000000000000" pitchFamily="2" charset="-78"/>
                <a:cs typeface="Sakkal Majalla" panose="02000000000000000000" pitchFamily="2" charset="-78"/>
              </a:rPr>
              <a:t>عدد الحسابات المفتوحة على مختلف شبكات التواصل الاجتماعي يقارب 6 مليار حسابا</a:t>
            </a:r>
            <a:r>
              <a:rPr lang="fr-FR" sz="3200" dirty="0" smtClean="0">
                <a:latin typeface="Sakkal Majalla" panose="02000000000000000000" pitchFamily="2" charset="-78"/>
                <a:cs typeface="Sakkal Majalla" panose="02000000000000000000" pitchFamily="2" charset="-78"/>
              </a:rPr>
              <a:t>*</a:t>
            </a:r>
            <a:r>
              <a:rPr lang="ar-DZ" sz="3200" dirty="0" smtClean="0">
                <a:latin typeface="Sakkal Majalla" panose="02000000000000000000" pitchFamily="2" charset="-78"/>
                <a:cs typeface="Sakkal Majalla" panose="02000000000000000000" pitchFamily="2" charset="-78"/>
              </a:rPr>
              <a:t>  </a:t>
            </a:r>
          </a:p>
          <a:p>
            <a:pPr algn="just" rtl="1"/>
            <a:r>
              <a:rPr lang="ar-DZ" sz="3200" dirty="0" smtClean="0">
                <a:latin typeface="Sakkal Majalla" panose="02000000000000000000" pitchFamily="2" charset="-78"/>
                <a:cs typeface="Sakkal Majalla" panose="02000000000000000000" pitchFamily="2" charset="-78"/>
              </a:rPr>
              <a:t>معدل الوقت المخصص لاستعمال شبكات التواصل الاجتماعي تطور مستمر (من 90 دقيقة يوميا سنة 2012 الى 141 دقيقة سنة 2025)</a:t>
            </a:r>
            <a:r>
              <a:rPr lang="fr-FR" sz="3200" dirty="0" smtClean="0">
                <a:latin typeface="Sakkal Majalla" panose="02000000000000000000" pitchFamily="2" charset="-78"/>
                <a:cs typeface="Sakkal Majalla" panose="02000000000000000000" pitchFamily="2" charset="-78"/>
              </a:rPr>
              <a:t>*</a:t>
            </a:r>
            <a:endParaRPr lang="ar-DZ" sz="3200" dirty="0" smtClean="0">
              <a:latin typeface="Sakkal Majalla" panose="02000000000000000000" pitchFamily="2" charset="-78"/>
              <a:cs typeface="Sakkal Majalla" panose="02000000000000000000" pitchFamily="2" charset="-78"/>
            </a:endParaRPr>
          </a:p>
          <a:p>
            <a:pPr marL="0" indent="0" algn="r" rtl="1">
              <a:buNone/>
            </a:pPr>
            <a:r>
              <a:rPr lang="fr-FR" sz="2400" dirty="0" smtClean="0">
                <a:latin typeface="Sakkal Majalla" panose="02000000000000000000" pitchFamily="2" charset="-78"/>
                <a:cs typeface="Sakkal Majalla" panose="02000000000000000000" pitchFamily="2" charset="-78"/>
              </a:rPr>
              <a:t>* </a:t>
            </a:r>
            <a:r>
              <a:rPr lang="ar-DZ" sz="2400" dirty="0" smtClean="0">
                <a:latin typeface="Sakkal Majalla" panose="02000000000000000000" pitchFamily="2" charset="-78"/>
                <a:cs typeface="Sakkal Majalla" panose="02000000000000000000" pitchFamily="2" charset="-78"/>
              </a:rPr>
              <a:t>(</a:t>
            </a:r>
            <a:r>
              <a:rPr lang="ar-DZ" sz="2400" dirty="0">
                <a:latin typeface="Sakkal Majalla" panose="02000000000000000000" pitchFamily="2" charset="-78"/>
                <a:cs typeface="Sakkal Majalla" panose="02000000000000000000" pitchFamily="2" charset="-78"/>
              </a:rPr>
              <a:t>المصدر </a:t>
            </a:r>
            <a:r>
              <a:rPr lang="ar-DZ" sz="2400" dirty="0" smtClean="0">
                <a:latin typeface="Sakkal Majalla" panose="02000000000000000000" pitchFamily="2" charset="-78"/>
                <a:cs typeface="Sakkal Majalla" panose="02000000000000000000" pitchFamily="2" charset="-78"/>
              </a:rPr>
              <a:t>: </a:t>
            </a:r>
            <a:r>
              <a:rPr lang="fr-FR" sz="2400" dirty="0">
                <a:latin typeface="Sakkal Majalla" panose="02000000000000000000" pitchFamily="2" charset="-78"/>
                <a:cs typeface="Sakkal Majalla" panose="02000000000000000000" pitchFamily="2" charset="-78"/>
              </a:rPr>
              <a:t>UIT </a:t>
            </a:r>
            <a:r>
              <a:rPr lang="ar-DZ" sz="2400" dirty="0" smtClean="0">
                <a:latin typeface="Sakkal Majalla" panose="02000000000000000000" pitchFamily="2" charset="-78"/>
                <a:cs typeface="Sakkal Majalla" panose="02000000000000000000" pitchFamily="2" charset="-78"/>
              </a:rPr>
              <a:t>. موقع </a:t>
            </a:r>
            <a:r>
              <a:rPr lang="fr-FR" sz="2400" dirty="0" smtClean="0">
                <a:latin typeface="Sakkal Majalla" panose="02000000000000000000" pitchFamily="2" charset="-78"/>
                <a:cs typeface="Sakkal Majalla" panose="02000000000000000000" pitchFamily="2" charset="-78"/>
              </a:rPr>
              <a:t>STATISTA </a:t>
            </a:r>
            <a:r>
              <a:rPr lang="ar-DZ" sz="2400" dirty="0">
                <a:latin typeface="Sakkal Majalla" panose="02000000000000000000" pitchFamily="2" charset="-78"/>
                <a:cs typeface="Sakkal Majalla" panose="02000000000000000000" pitchFamily="2" charset="-78"/>
              </a:rPr>
              <a:t>-</a:t>
            </a:r>
            <a:r>
              <a:rPr lang="fr-FR" sz="2400" dirty="0" smtClean="0">
                <a:latin typeface="Sakkal Majalla" panose="02000000000000000000" pitchFamily="2" charset="-78"/>
                <a:cs typeface="Sakkal Majalla" panose="02000000000000000000" pitchFamily="2" charset="-78"/>
              </a:rPr>
              <a:t>Banque </a:t>
            </a:r>
            <a:r>
              <a:rPr lang="fr-FR" sz="2400" dirty="0">
                <a:latin typeface="Sakkal Majalla" panose="02000000000000000000" pitchFamily="2" charset="-78"/>
                <a:cs typeface="Sakkal Majalla" panose="02000000000000000000" pitchFamily="2" charset="-78"/>
              </a:rPr>
              <a:t>mondiale </a:t>
            </a:r>
            <a:r>
              <a:rPr lang="ar-DZ" sz="2400" dirty="0">
                <a:latin typeface="Sakkal Majalla" panose="02000000000000000000" pitchFamily="2" charset="-78"/>
                <a:cs typeface="Sakkal Majalla" panose="02000000000000000000" pitchFamily="2" charset="-78"/>
              </a:rPr>
              <a:t> )</a:t>
            </a:r>
          </a:p>
          <a:p>
            <a:pPr algn="r" rtl="1"/>
            <a:endParaRPr lang="fr-FR" sz="32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108428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6477" y="0"/>
            <a:ext cx="10515600" cy="1325563"/>
          </a:xfrm>
        </p:spPr>
        <p:txBody>
          <a:bodyPr/>
          <a:lstStyle/>
          <a:p>
            <a:endParaRPr lang="fr-FR"/>
          </a:p>
        </p:txBody>
      </p:sp>
      <p:sp>
        <p:nvSpPr>
          <p:cNvPr id="3" name="Espace réservé du contenu 2"/>
          <p:cNvSpPr>
            <a:spLocks noGrp="1"/>
          </p:cNvSpPr>
          <p:nvPr>
            <p:ph idx="1"/>
          </p:nvPr>
        </p:nvSpPr>
        <p:spPr>
          <a:xfrm>
            <a:off x="1119999" y="319490"/>
            <a:ext cx="10222078" cy="5857474"/>
          </a:xfrm>
        </p:spPr>
        <p:txBody>
          <a:bodyPr>
            <a:normAutofit fontScale="85000" lnSpcReduction="20000"/>
          </a:bodyPr>
          <a:lstStyle/>
          <a:p>
            <a:pPr algn="just" rtl="1"/>
            <a:endParaRPr lang="ar-DZ" sz="3600" dirty="0" smtClean="0">
              <a:latin typeface="Sakkal Majalla" panose="02000000000000000000" pitchFamily="2" charset="-78"/>
              <a:cs typeface="Sakkal Majalla" panose="02000000000000000000" pitchFamily="2" charset="-78"/>
            </a:endParaRPr>
          </a:p>
          <a:p>
            <a:pPr algn="ctr" rtl="1"/>
            <a:r>
              <a:rPr lang="ar-DZ" sz="3600" dirty="0" smtClean="0">
                <a:latin typeface="Sakkal Majalla" panose="02000000000000000000" pitchFamily="2" charset="-78"/>
                <a:cs typeface="Sakkal Majalla" panose="02000000000000000000" pitchFamily="2" charset="-78"/>
              </a:rPr>
              <a:t>البيئة الرقمية </a:t>
            </a:r>
            <a:r>
              <a:rPr lang="ar-DZ" sz="3600" dirty="0">
                <a:latin typeface="Sakkal Majalla" panose="02000000000000000000" pitchFamily="2" charset="-78"/>
                <a:cs typeface="Sakkal Majalla" panose="02000000000000000000" pitchFamily="2" charset="-78"/>
              </a:rPr>
              <a:t>لها مزايا و مخاطر و آثار مباشرة على حياتنا الجماعية </a:t>
            </a:r>
          </a:p>
          <a:p>
            <a:pPr marL="0" indent="0" algn="ctr" rtl="1">
              <a:buNone/>
            </a:pPr>
            <a:r>
              <a:rPr lang="ar-DZ" sz="3600" dirty="0">
                <a:latin typeface="Sakkal Majalla" panose="02000000000000000000" pitchFamily="2" charset="-78"/>
                <a:cs typeface="Sakkal Majalla" panose="02000000000000000000" pitchFamily="2" charset="-78"/>
              </a:rPr>
              <a:t>و الفردية و أيضا على حياتنا المهنية </a:t>
            </a:r>
            <a:r>
              <a:rPr lang="ar-DZ" sz="3600" dirty="0" smtClean="0">
                <a:latin typeface="Sakkal Majalla" panose="02000000000000000000" pitchFamily="2" charset="-78"/>
                <a:cs typeface="Sakkal Majalla" panose="02000000000000000000" pitchFamily="2" charset="-78"/>
              </a:rPr>
              <a:t>كقضاة,</a:t>
            </a:r>
          </a:p>
          <a:p>
            <a:pPr algn="ctr" rtl="1"/>
            <a:endParaRPr lang="ar-DZ" sz="3600" b="1" dirty="0" smtClean="0">
              <a:latin typeface="Sakkal Majalla" panose="02000000000000000000" pitchFamily="2" charset="-78"/>
              <a:cs typeface="Sakkal Majalla" panose="02000000000000000000" pitchFamily="2" charset="-78"/>
            </a:endParaRPr>
          </a:p>
          <a:p>
            <a:pPr algn="ctr" rtl="1"/>
            <a:r>
              <a:rPr lang="ar-DZ" sz="3600" b="1" dirty="0" smtClean="0">
                <a:latin typeface="Sakkal Majalla" panose="02000000000000000000" pitchFamily="2" charset="-78"/>
                <a:cs typeface="Sakkal Majalla" panose="02000000000000000000" pitchFamily="2" charset="-78"/>
              </a:rPr>
              <a:t>السؤال </a:t>
            </a:r>
            <a:r>
              <a:rPr lang="ar-DZ" sz="3600" b="1" dirty="0">
                <a:latin typeface="Sakkal Majalla" panose="02000000000000000000" pitchFamily="2" charset="-78"/>
                <a:cs typeface="Sakkal Majalla" panose="02000000000000000000" pitchFamily="2" charset="-78"/>
              </a:rPr>
              <a:t>يطرح سيما بالنسبة لوسائل التواصل </a:t>
            </a:r>
            <a:r>
              <a:rPr lang="ar-DZ" sz="3600" b="1" dirty="0" smtClean="0">
                <a:latin typeface="Sakkal Majalla" panose="02000000000000000000" pitchFamily="2" charset="-78"/>
                <a:cs typeface="Sakkal Majalla" panose="02000000000000000000" pitchFamily="2" charset="-78"/>
              </a:rPr>
              <a:t>الاجتماعي التي:</a:t>
            </a:r>
          </a:p>
          <a:p>
            <a:pPr algn="ctr" rtl="1">
              <a:buFontTx/>
              <a:buChar char="-"/>
            </a:pPr>
            <a:r>
              <a:rPr lang="ar-DZ" sz="3600" b="1" dirty="0">
                <a:solidFill>
                  <a:srgbClr val="FFFF00"/>
                </a:solidFill>
                <a:latin typeface="Sakkal Majalla" panose="02000000000000000000" pitchFamily="2" charset="-78"/>
                <a:cs typeface="Sakkal Majalla" panose="02000000000000000000" pitchFamily="2" charset="-78"/>
              </a:rPr>
              <a:t>تتيح </a:t>
            </a:r>
            <a:r>
              <a:rPr lang="ar-DZ" sz="3600" b="1" dirty="0" smtClean="0">
                <a:solidFill>
                  <a:srgbClr val="FFFF00"/>
                </a:solidFill>
                <a:latin typeface="Sakkal Majalla" panose="02000000000000000000" pitchFamily="2" charset="-78"/>
                <a:cs typeface="Sakkal Majalla" panose="02000000000000000000" pitchFamily="2" charset="-78"/>
              </a:rPr>
              <a:t>التستر</a:t>
            </a:r>
            <a:endParaRPr lang="fr-FR" sz="3600" b="1" dirty="0" smtClean="0">
              <a:solidFill>
                <a:srgbClr val="FFFF00"/>
              </a:solidFill>
              <a:latin typeface="Sakkal Majalla" panose="02000000000000000000" pitchFamily="2" charset="-78"/>
              <a:cs typeface="Sakkal Majalla" panose="02000000000000000000" pitchFamily="2" charset="-78"/>
            </a:endParaRPr>
          </a:p>
          <a:p>
            <a:pPr algn="ctr" rtl="1">
              <a:buFontTx/>
              <a:buChar char="-"/>
            </a:pPr>
            <a:r>
              <a:rPr lang="ar-DZ" sz="3600" b="1" dirty="0" smtClean="0">
                <a:solidFill>
                  <a:srgbClr val="FFFF00"/>
                </a:solidFill>
                <a:latin typeface="Sakkal Majalla" panose="02000000000000000000" pitchFamily="2" charset="-78"/>
                <a:cs typeface="Sakkal Majalla" panose="02000000000000000000" pitchFamily="2" charset="-78"/>
              </a:rPr>
              <a:t>تشكل فضاء تفاعليا  </a:t>
            </a:r>
          </a:p>
          <a:p>
            <a:pPr algn="ctr" rtl="1">
              <a:buFontTx/>
              <a:buChar char="-"/>
            </a:pPr>
            <a:r>
              <a:rPr lang="ar-DZ" sz="3600" b="1" dirty="0" smtClean="0">
                <a:solidFill>
                  <a:srgbClr val="FFFF00"/>
                </a:solidFill>
                <a:latin typeface="Sakkal Majalla" panose="02000000000000000000" pitchFamily="2" charset="-78"/>
                <a:cs typeface="Sakkal Majalla" panose="02000000000000000000" pitchFamily="2" charset="-78"/>
              </a:rPr>
              <a:t>تتداخل فيها الحياة الخاصة مع الحياة العمومية  </a:t>
            </a:r>
          </a:p>
          <a:p>
            <a:pPr algn="ctr" rtl="1">
              <a:buFontTx/>
              <a:buChar char="-"/>
            </a:pPr>
            <a:r>
              <a:rPr lang="ar-DZ" sz="3600" b="1" dirty="0" smtClean="0">
                <a:solidFill>
                  <a:srgbClr val="FFFF00"/>
                </a:solidFill>
                <a:latin typeface="Sakkal Majalla" panose="02000000000000000000" pitchFamily="2" charset="-78"/>
                <a:cs typeface="Sakkal Majalla" panose="02000000000000000000" pitchFamily="2" charset="-78"/>
              </a:rPr>
              <a:t>ينظر فيها الى القاضي دائما من خلال صفته المهنية </a:t>
            </a:r>
          </a:p>
          <a:p>
            <a:pPr marL="0" indent="0" algn="ctr" rtl="1">
              <a:buNone/>
            </a:pPr>
            <a:endParaRPr lang="ar-DZ" sz="3600" b="1" dirty="0" smtClean="0">
              <a:latin typeface="Sakkal Majalla" panose="02000000000000000000" pitchFamily="2" charset="-78"/>
              <a:cs typeface="Sakkal Majalla" panose="02000000000000000000" pitchFamily="2" charset="-78"/>
            </a:endParaRPr>
          </a:p>
          <a:p>
            <a:pPr marL="0" indent="0" algn="ctr" rtl="1">
              <a:buNone/>
            </a:pPr>
            <a:r>
              <a:rPr lang="fr-FR" sz="4300" b="1" dirty="0" smtClean="0">
                <a:latin typeface="Sakkal Majalla" panose="02000000000000000000" pitchFamily="2" charset="-78"/>
                <a:cs typeface="Sakkal Majalla" panose="02000000000000000000" pitchFamily="2" charset="-78"/>
              </a:rPr>
              <a:t>            </a:t>
            </a:r>
            <a:r>
              <a:rPr lang="ar-DZ" sz="4300" b="1" dirty="0" smtClean="0">
                <a:latin typeface="Sakkal Majalla" panose="02000000000000000000" pitchFamily="2" charset="-78"/>
                <a:cs typeface="Sakkal Majalla" panose="02000000000000000000" pitchFamily="2" charset="-78"/>
              </a:rPr>
              <a:t> </a:t>
            </a:r>
            <a:r>
              <a:rPr lang="ar-DZ" sz="4300" b="1" dirty="0" smtClean="0">
                <a:solidFill>
                  <a:srgbClr val="FFFF00"/>
                </a:solidFill>
                <a:latin typeface="Sakkal Majalla" panose="02000000000000000000" pitchFamily="2" charset="-78"/>
                <a:cs typeface="Sakkal Majalla" panose="02000000000000000000" pitchFamily="2" charset="-78"/>
              </a:rPr>
              <a:t>فهل القاضي حر عند استعماله لها؟</a:t>
            </a:r>
            <a:r>
              <a:rPr lang="ar-DZ" sz="4300" b="1" dirty="0">
                <a:solidFill>
                  <a:srgbClr val="FFFF00"/>
                </a:solidFill>
                <a:latin typeface="Sakkal Majalla" panose="02000000000000000000" pitchFamily="2" charset="-78"/>
                <a:cs typeface="Sakkal Majalla" panose="02000000000000000000" pitchFamily="2" charset="-78"/>
              </a:rPr>
              <a:t/>
            </a:r>
            <a:br>
              <a:rPr lang="ar-DZ" sz="4300" b="1" dirty="0">
                <a:solidFill>
                  <a:srgbClr val="FFFF00"/>
                </a:solidFill>
                <a:latin typeface="Sakkal Majalla" panose="02000000000000000000" pitchFamily="2" charset="-78"/>
                <a:cs typeface="Sakkal Majalla" panose="02000000000000000000" pitchFamily="2" charset="-78"/>
              </a:rPr>
            </a:br>
            <a:r>
              <a:rPr lang="ar-DZ" sz="3600" dirty="0" smtClean="0">
                <a:latin typeface="Sakkal Majalla" panose="02000000000000000000" pitchFamily="2" charset="-78"/>
                <a:cs typeface="Sakkal Majalla" panose="02000000000000000000" pitchFamily="2" charset="-78"/>
              </a:rPr>
              <a:t> </a:t>
            </a:r>
            <a:endParaRPr lang="ar-DZ"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046358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rtl="1"/>
            <a:r>
              <a:rPr lang="ar-DZ" sz="4000" dirty="0" smtClean="0">
                <a:latin typeface="Sakkal Majalla" panose="02000000000000000000" pitchFamily="2" charset="-78"/>
                <a:cs typeface="Sakkal Majalla" panose="02000000000000000000" pitchFamily="2" charset="-78"/>
              </a:rPr>
              <a:t>محاور المداخلة</a:t>
            </a:r>
            <a:endParaRPr lang="fr-FR" sz="4000" dirty="0">
              <a:latin typeface="Sakkal Majalla" panose="02000000000000000000" pitchFamily="2" charset="-78"/>
              <a:cs typeface="Sakkal Majalla" panose="02000000000000000000" pitchFamily="2" charset="-78"/>
            </a:endParaRPr>
          </a:p>
        </p:txBody>
      </p:sp>
      <p:sp>
        <p:nvSpPr>
          <p:cNvPr id="3" name="Espace réservé du contenu 2"/>
          <p:cNvSpPr>
            <a:spLocks noGrp="1"/>
          </p:cNvSpPr>
          <p:nvPr>
            <p:ph idx="1"/>
          </p:nvPr>
        </p:nvSpPr>
        <p:spPr>
          <a:xfrm>
            <a:off x="1120000" y="1255923"/>
            <a:ext cx="10233800" cy="4921040"/>
          </a:xfrm>
        </p:spPr>
        <p:txBody>
          <a:bodyPr>
            <a:normAutofit/>
          </a:bodyPr>
          <a:lstStyle/>
          <a:p>
            <a:pPr marL="0" indent="0" algn="r" rtl="1">
              <a:buNone/>
            </a:pPr>
            <a:endParaRPr lang="ar-DZ" sz="3600" dirty="0" smtClean="0">
              <a:latin typeface="Sakkal Majalla" panose="02000000000000000000" pitchFamily="2" charset="-78"/>
              <a:cs typeface="Sakkal Majalla" panose="02000000000000000000" pitchFamily="2" charset="-78"/>
            </a:endParaRPr>
          </a:p>
          <a:p>
            <a:pPr algn="just" rtl="1"/>
            <a:r>
              <a:rPr lang="ar-DZ" sz="3600" dirty="0">
                <a:latin typeface="Sakkal Majalla" panose="02000000000000000000" pitchFamily="2" charset="-78"/>
                <a:cs typeface="Sakkal Majalla" panose="02000000000000000000" pitchFamily="2" charset="-78"/>
              </a:rPr>
              <a:t>وسائل التواصل الاجتماعي </a:t>
            </a:r>
            <a:r>
              <a:rPr lang="ar-DZ" sz="3600" dirty="0" smtClean="0">
                <a:latin typeface="Sakkal Majalla" panose="02000000000000000000" pitchFamily="2" charset="-78"/>
                <a:cs typeface="Sakkal Majalla" panose="02000000000000000000" pitchFamily="2" charset="-78"/>
              </a:rPr>
              <a:t>: مزاياها </a:t>
            </a:r>
            <a:r>
              <a:rPr lang="ar-DZ" sz="3600" dirty="0">
                <a:latin typeface="Sakkal Majalla" panose="02000000000000000000" pitchFamily="2" charset="-78"/>
                <a:cs typeface="Sakkal Majalla" panose="02000000000000000000" pitchFamily="2" charset="-78"/>
              </a:rPr>
              <a:t>و </a:t>
            </a:r>
            <a:r>
              <a:rPr lang="ar-DZ" sz="3600" dirty="0" err="1" smtClean="0">
                <a:latin typeface="Sakkal Majalla" panose="02000000000000000000" pitchFamily="2" charset="-78"/>
                <a:cs typeface="Sakkal Majalla" panose="02000000000000000000" pitchFamily="2" charset="-78"/>
              </a:rPr>
              <a:t>مخاطرها</a:t>
            </a:r>
            <a:r>
              <a:rPr lang="ar-DZ" sz="3600" dirty="0" smtClean="0">
                <a:latin typeface="Sakkal Majalla" panose="02000000000000000000" pitchFamily="2" charset="-78"/>
                <a:cs typeface="Sakkal Majalla" panose="02000000000000000000" pitchFamily="2" charset="-78"/>
              </a:rPr>
              <a:t> بوجه عام ،</a:t>
            </a:r>
          </a:p>
          <a:p>
            <a:pPr algn="just" rtl="1"/>
            <a:r>
              <a:rPr lang="ar-DZ" sz="3600" dirty="0" smtClean="0">
                <a:latin typeface="Sakkal Majalla" panose="02000000000000000000" pitchFamily="2" charset="-78"/>
                <a:cs typeface="Sakkal Majalla" panose="02000000000000000000" pitchFamily="2" charset="-78"/>
              </a:rPr>
              <a:t>مزاياها و </a:t>
            </a:r>
            <a:r>
              <a:rPr lang="ar-DZ" sz="3600" dirty="0" err="1" smtClean="0">
                <a:latin typeface="Sakkal Majalla" panose="02000000000000000000" pitchFamily="2" charset="-78"/>
                <a:cs typeface="Sakkal Majalla" panose="02000000000000000000" pitchFamily="2" charset="-78"/>
              </a:rPr>
              <a:t>مخاطرها</a:t>
            </a:r>
            <a:r>
              <a:rPr lang="ar-DZ" sz="3600" dirty="0" smtClean="0">
                <a:latin typeface="Sakkal Majalla" panose="02000000000000000000" pitchFamily="2" charset="-78"/>
                <a:cs typeface="Sakkal Majalla" panose="02000000000000000000" pitchFamily="2" charset="-78"/>
              </a:rPr>
              <a:t> بالنسبة للقضاة،</a:t>
            </a:r>
          </a:p>
          <a:p>
            <a:pPr algn="just" rtl="1"/>
            <a:r>
              <a:rPr lang="ar-DZ" sz="3600" dirty="0" smtClean="0">
                <a:latin typeface="Sakkal Majalla" panose="02000000000000000000" pitchFamily="2" charset="-78"/>
                <a:cs typeface="Sakkal Majalla" panose="02000000000000000000" pitchFamily="2" charset="-78"/>
              </a:rPr>
              <a:t>دور أخلاقيات المهنة في توفير الحماية اللازمة للقاضي،</a:t>
            </a:r>
          </a:p>
          <a:p>
            <a:pPr algn="just" rtl="1"/>
            <a:r>
              <a:rPr lang="ar-DZ" sz="3600" dirty="0" smtClean="0">
                <a:latin typeface="Sakkal Majalla" panose="02000000000000000000" pitchFamily="2" charset="-78"/>
                <a:cs typeface="Sakkal Majalla" panose="02000000000000000000" pitchFamily="2" charset="-78"/>
              </a:rPr>
              <a:t>إشكالات و حالات عملية،</a:t>
            </a:r>
          </a:p>
          <a:p>
            <a:pPr algn="just" rtl="1"/>
            <a:r>
              <a:rPr lang="ar-DZ" sz="3600" dirty="0" smtClean="0">
                <a:latin typeface="Sakkal Majalla" panose="02000000000000000000" pitchFamily="2" charset="-78"/>
                <a:cs typeface="Sakkal Majalla" panose="02000000000000000000" pitchFamily="2" charset="-78"/>
              </a:rPr>
              <a:t>الاحتياطات و المحاذير عند استعمال وسائل التواصل الاجتماعي،</a:t>
            </a:r>
          </a:p>
          <a:p>
            <a:pPr algn="just" rtl="1"/>
            <a:r>
              <a:rPr lang="ar-DZ" sz="3600" dirty="0" smtClean="0">
                <a:latin typeface="Sakkal Majalla" panose="02000000000000000000" pitchFamily="2" charset="-78"/>
                <a:cs typeface="Sakkal Majalla" panose="02000000000000000000" pitchFamily="2" charset="-78"/>
              </a:rPr>
              <a:t>توصيات  و اقتراحات     </a:t>
            </a:r>
            <a:endParaRPr lang="fr-FR"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21233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sz="4400" dirty="0" smtClean="0">
                <a:latin typeface="Sakkal Majalla" pitchFamily="2" charset="-78"/>
                <a:cs typeface="Sakkal Majalla" pitchFamily="2" charset="-78"/>
              </a:rPr>
              <a:t>ما المقصود بوسائل التواصل الاجتماعي ؟</a:t>
            </a:r>
            <a:endParaRPr lang="fr-FR" sz="4400" dirty="0">
              <a:latin typeface="Sakkal Majalla" pitchFamily="2" charset="-78"/>
              <a:cs typeface="Sakkal Majalla" pitchFamily="2" charset="-78"/>
            </a:endParaRPr>
          </a:p>
        </p:txBody>
      </p:sp>
      <p:sp>
        <p:nvSpPr>
          <p:cNvPr id="3" name="Espace réservé du contenu 2"/>
          <p:cNvSpPr>
            <a:spLocks noGrp="1"/>
          </p:cNvSpPr>
          <p:nvPr>
            <p:ph idx="1"/>
          </p:nvPr>
        </p:nvSpPr>
        <p:spPr>
          <a:xfrm>
            <a:off x="1120000" y="1531345"/>
            <a:ext cx="10233800" cy="4645618"/>
          </a:xfrm>
        </p:spPr>
        <p:txBody>
          <a:bodyPr>
            <a:normAutofit/>
          </a:bodyPr>
          <a:lstStyle/>
          <a:p>
            <a:pPr algn="r" rtl="1"/>
            <a:r>
              <a:rPr lang="ar-DZ" sz="3200" dirty="0" smtClean="0">
                <a:latin typeface="Sakkal Majalla" pitchFamily="2" charset="-78"/>
                <a:cs typeface="Sakkal Majalla" pitchFamily="2" charset="-78"/>
              </a:rPr>
              <a:t>منصات متصلة </a:t>
            </a:r>
            <a:r>
              <a:rPr lang="ar-DZ" sz="3200" dirty="0" err="1" smtClean="0">
                <a:latin typeface="Sakkal Majalla" pitchFamily="2" charset="-78"/>
                <a:cs typeface="Sakkal Majalla" pitchFamily="2" charset="-78"/>
              </a:rPr>
              <a:t>بالانترنت</a:t>
            </a:r>
            <a:r>
              <a:rPr lang="ar-DZ" sz="3200" dirty="0" smtClean="0">
                <a:latin typeface="Sakkal Majalla" pitchFamily="2" charset="-78"/>
                <a:cs typeface="Sakkal Majalla" pitchFamily="2" charset="-78"/>
              </a:rPr>
              <a:t> تسمح لمستعمليها بإنشاء ملف شخصي </a:t>
            </a:r>
            <a:r>
              <a:rPr lang="fr-FR" sz="3200" dirty="0" smtClean="0">
                <a:latin typeface="Sakkal Majalla" pitchFamily="2" charset="-78"/>
                <a:cs typeface="Sakkal Majalla" pitchFamily="2" charset="-78"/>
              </a:rPr>
              <a:t>Profil)</a:t>
            </a:r>
            <a:r>
              <a:rPr lang="ar-DZ" sz="3200" dirty="0" smtClean="0">
                <a:latin typeface="Sakkal Majalla" pitchFamily="2" charset="-78"/>
                <a:cs typeface="Sakkal Majalla" pitchFamily="2" charset="-78"/>
              </a:rPr>
              <a:t> ) و بالتواصل مع أشخاص آخرين و التفاعل معهم و تشارك محتويات مختلفة (نصوص ، صور، فيديوهات،...)</a:t>
            </a:r>
          </a:p>
          <a:p>
            <a:pPr algn="r" rtl="1"/>
            <a:r>
              <a:rPr lang="ar-DZ" sz="3200" dirty="0" smtClean="0">
                <a:latin typeface="Sakkal Majalla" pitchFamily="2" charset="-78"/>
                <a:cs typeface="Sakkal Majalla" pitchFamily="2" charset="-78"/>
              </a:rPr>
              <a:t>يمكن ان يكون الاستعمال لغرض ، شخصي أو مهني </a:t>
            </a:r>
          </a:p>
          <a:p>
            <a:pPr algn="r" rtl="1"/>
            <a:r>
              <a:rPr lang="ar-DZ" sz="3200" dirty="0">
                <a:latin typeface="Sakkal Majalla" pitchFamily="2" charset="-78"/>
                <a:cs typeface="Sakkal Majalla" pitchFamily="2" charset="-78"/>
              </a:rPr>
              <a:t>وسائل التواصل الاجتماعي </a:t>
            </a:r>
            <a:r>
              <a:rPr lang="ar-DZ" sz="3200" dirty="0" smtClean="0">
                <a:latin typeface="Sakkal Majalla" pitchFamily="2" charset="-78"/>
                <a:cs typeface="Sakkal Majalla" pitchFamily="2" charset="-78"/>
              </a:rPr>
              <a:t>حلت </a:t>
            </a:r>
            <a:r>
              <a:rPr lang="ar-DZ" sz="3200" dirty="0">
                <a:latin typeface="Sakkal Majalla" pitchFamily="2" charset="-78"/>
                <a:cs typeface="Sakkal Majalla" pitchFamily="2" charset="-78"/>
              </a:rPr>
              <a:t>محل وسائل الاعلام </a:t>
            </a:r>
            <a:r>
              <a:rPr lang="ar-DZ" sz="3200" dirty="0" smtClean="0">
                <a:latin typeface="Sakkal Majalla" pitchFamily="2" charset="-78"/>
                <a:cs typeface="Sakkal Majalla" pitchFamily="2" charset="-78"/>
              </a:rPr>
              <a:t>التقليدية و حسب عدة مصادر و دراسات أصبحت الوسيلة الرئيسية للوصول الى المعرفة خصوصا لدى الشباب </a:t>
            </a:r>
          </a:p>
          <a:p>
            <a:pPr algn="r" rtl="1"/>
            <a:r>
              <a:rPr lang="ar-DZ" sz="3200" dirty="0" smtClean="0">
                <a:latin typeface="Sakkal Majalla" pitchFamily="2" charset="-78"/>
                <a:cs typeface="Sakkal Majalla" pitchFamily="2" charset="-78"/>
              </a:rPr>
              <a:t>أصبحت تستعمل كوسيلة للتعبئة (التجمع، التظاهر، الاحتجاج) و لعبت دورا أساسيا فيما يسمى بالربيع العربي </a:t>
            </a:r>
            <a:endParaRPr lang="fr-FR" sz="3200" dirty="0">
              <a:latin typeface="Sakkal Majalla" pitchFamily="2" charset="-78"/>
              <a:cs typeface="Sakkal Majalla" pitchFamily="2" charset="-78"/>
            </a:endParaRPr>
          </a:p>
        </p:txBody>
      </p:sp>
    </p:spTree>
    <p:extLst>
      <p:ext uri="{BB962C8B-B14F-4D97-AF65-F5344CB8AC3E}">
        <p14:creationId xmlns:p14="http://schemas.microsoft.com/office/powerpoint/2010/main" val="3938007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DZ" dirty="0" smtClean="0">
                <a:latin typeface="Sakkal Majalla" pitchFamily="2" charset="-78"/>
                <a:cs typeface="Sakkal Majalla" pitchFamily="2" charset="-78"/>
              </a:rPr>
              <a:t>أنواع شبكات التواصل الاجتماعي </a:t>
            </a:r>
            <a:endParaRPr lang="fr-FR" dirty="0">
              <a:latin typeface="Sakkal Majalla" pitchFamily="2" charset="-78"/>
              <a:cs typeface="Sakkal Majalla" pitchFamily="2" charset="-78"/>
            </a:endParaRPr>
          </a:p>
        </p:txBody>
      </p:sp>
      <p:sp>
        <p:nvSpPr>
          <p:cNvPr id="3" name="Espace réservé du contenu 2"/>
          <p:cNvSpPr>
            <a:spLocks noGrp="1"/>
          </p:cNvSpPr>
          <p:nvPr>
            <p:ph idx="1"/>
          </p:nvPr>
        </p:nvSpPr>
        <p:spPr/>
        <p:txBody>
          <a:bodyPr/>
          <a:lstStyle/>
          <a:p>
            <a:pPr algn="r" rtl="1"/>
            <a:endParaRPr lang="fr-FR" dirty="0" smtClean="0">
              <a:latin typeface="Sakkal Majalla" pitchFamily="2" charset="-78"/>
              <a:cs typeface="Sakkal Majalla" pitchFamily="2" charset="-78"/>
            </a:endParaRPr>
          </a:p>
          <a:p>
            <a:pPr algn="r" rtl="1"/>
            <a:r>
              <a:rPr lang="ar-DZ" sz="3200" dirty="0" smtClean="0">
                <a:latin typeface="Sakkal Majalla" pitchFamily="2" charset="-78"/>
                <a:cs typeface="Sakkal Majalla" pitchFamily="2" charset="-78"/>
              </a:rPr>
              <a:t>شبكات موجهة لعموم الجمهور:</a:t>
            </a:r>
            <a:r>
              <a:rPr lang="fr-FR" sz="3200" dirty="0" smtClean="0">
                <a:latin typeface="Sakkal Majalla" pitchFamily="2" charset="-78"/>
                <a:cs typeface="Sakkal Majalla" pitchFamily="2" charset="-78"/>
              </a:rPr>
              <a:t>  Facebook , </a:t>
            </a:r>
            <a:r>
              <a:rPr lang="fr-FR" sz="3200" dirty="0" err="1" smtClean="0">
                <a:latin typeface="Sakkal Majalla" pitchFamily="2" charset="-78"/>
                <a:cs typeface="Sakkal Majalla" pitchFamily="2" charset="-78"/>
              </a:rPr>
              <a:t>Instagram</a:t>
            </a:r>
            <a:r>
              <a:rPr lang="fr-FR" sz="3200" dirty="0" smtClean="0">
                <a:latin typeface="Sakkal Majalla" pitchFamily="2" charset="-78"/>
                <a:cs typeface="Sakkal Majalla" pitchFamily="2" charset="-78"/>
              </a:rPr>
              <a:t>, </a:t>
            </a:r>
            <a:r>
              <a:rPr lang="fr-FR" sz="3200" dirty="0" err="1" smtClean="0">
                <a:latin typeface="Sakkal Majalla" pitchFamily="2" charset="-78"/>
                <a:cs typeface="Sakkal Majalla" pitchFamily="2" charset="-78"/>
              </a:rPr>
              <a:t>Twiter</a:t>
            </a:r>
            <a:r>
              <a:rPr lang="fr-FR" sz="3200" dirty="0" smtClean="0">
                <a:latin typeface="Sakkal Majalla" pitchFamily="2" charset="-78"/>
                <a:cs typeface="Sakkal Majalla" pitchFamily="2" charset="-78"/>
              </a:rPr>
              <a:t>, </a:t>
            </a:r>
            <a:r>
              <a:rPr lang="fr-FR" sz="3200" dirty="0" err="1" smtClean="0">
                <a:latin typeface="Sakkal Majalla" pitchFamily="2" charset="-78"/>
                <a:cs typeface="Sakkal Majalla" pitchFamily="2" charset="-78"/>
              </a:rPr>
              <a:t>TikTok</a:t>
            </a:r>
            <a:r>
              <a:rPr lang="fr-FR" sz="3200" dirty="0" smtClean="0">
                <a:latin typeface="Sakkal Majalla" pitchFamily="2" charset="-78"/>
                <a:cs typeface="Sakkal Majalla" pitchFamily="2" charset="-78"/>
              </a:rPr>
              <a:t>  </a:t>
            </a:r>
            <a:endParaRPr lang="ar-DZ" sz="3200" dirty="0" smtClean="0">
              <a:latin typeface="Sakkal Majalla" pitchFamily="2" charset="-78"/>
              <a:cs typeface="Sakkal Majalla" pitchFamily="2" charset="-78"/>
            </a:endParaRPr>
          </a:p>
          <a:p>
            <a:pPr algn="r" rtl="1"/>
            <a:r>
              <a:rPr lang="ar-DZ" sz="3200" dirty="0" smtClean="0">
                <a:latin typeface="Sakkal Majalla" pitchFamily="2" charset="-78"/>
                <a:cs typeface="Sakkal Majalla" pitchFamily="2" charset="-78"/>
              </a:rPr>
              <a:t>شبكات للمهنيين : </a:t>
            </a:r>
            <a:r>
              <a:rPr lang="fr-FR" sz="3200" dirty="0" err="1" smtClean="0">
                <a:latin typeface="Sakkal Majalla" pitchFamily="2" charset="-78"/>
                <a:cs typeface="Sakkal Majalla" pitchFamily="2" charset="-78"/>
              </a:rPr>
              <a:t>Linkedln</a:t>
            </a:r>
            <a:endParaRPr lang="fr-FR" sz="3200" dirty="0" smtClean="0">
              <a:latin typeface="Sakkal Majalla" pitchFamily="2" charset="-78"/>
              <a:cs typeface="Sakkal Majalla" pitchFamily="2" charset="-78"/>
            </a:endParaRPr>
          </a:p>
          <a:p>
            <a:pPr algn="r" rtl="1"/>
            <a:r>
              <a:rPr lang="ar-DZ" sz="3200" dirty="0" smtClean="0">
                <a:latin typeface="Sakkal Majalla" pitchFamily="2" charset="-78"/>
                <a:cs typeface="Sakkal Majalla" pitchFamily="2" charset="-78"/>
              </a:rPr>
              <a:t>شبكات لتشارك (تقاسم) المحتوى : </a:t>
            </a:r>
            <a:r>
              <a:rPr lang="fr-FR" sz="3200" dirty="0" err="1" smtClean="0">
                <a:latin typeface="Sakkal Majalla" pitchFamily="2" charset="-78"/>
                <a:cs typeface="Sakkal Majalla" pitchFamily="2" charset="-78"/>
              </a:rPr>
              <a:t>YouTube</a:t>
            </a:r>
            <a:r>
              <a:rPr lang="fr-FR" sz="3200" dirty="0" smtClean="0">
                <a:latin typeface="Sakkal Majalla" pitchFamily="2" charset="-78"/>
                <a:cs typeface="Sakkal Majalla" pitchFamily="2" charset="-78"/>
              </a:rPr>
              <a:t> , </a:t>
            </a:r>
            <a:r>
              <a:rPr lang="fr-FR" sz="3200" dirty="0" err="1" smtClean="0">
                <a:latin typeface="Sakkal Majalla" pitchFamily="2" charset="-78"/>
                <a:cs typeface="Sakkal Majalla" pitchFamily="2" charset="-78"/>
              </a:rPr>
              <a:t>Instagram</a:t>
            </a:r>
            <a:r>
              <a:rPr lang="fr-FR" sz="3200" dirty="0" smtClean="0">
                <a:latin typeface="Sakkal Majalla" pitchFamily="2" charset="-78"/>
                <a:cs typeface="Sakkal Majalla" pitchFamily="2" charset="-78"/>
              </a:rPr>
              <a:t>, </a:t>
            </a:r>
            <a:r>
              <a:rPr lang="fr-FR" sz="3200" dirty="0" err="1" smtClean="0">
                <a:latin typeface="Sakkal Majalla" pitchFamily="2" charset="-78"/>
                <a:cs typeface="Sakkal Majalla" pitchFamily="2" charset="-78"/>
              </a:rPr>
              <a:t>TikTok,Pinterest</a:t>
            </a:r>
            <a:r>
              <a:rPr lang="fr-FR" sz="3200" dirty="0" smtClean="0">
                <a:latin typeface="Sakkal Majalla" pitchFamily="2" charset="-78"/>
                <a:cs typeface="Sakkal Majalla" pitchFamily="2" charset="-78"/>
              </a:rPr>
              <a:t> </a:t>
            </a:r>
            <a:r>
              <a:rPr lang="ar-DZ" sz="3200" dirty="0" smtClean="0">
                <a:latin typeface="Sakkal Majalla" pitchFamily="2" charset="-78"/>
                <a:cs typeface="Sakkal Majalla" pitchFamily="2" charset="-78"/>
              </a:rPr>
              <a:t>    </a:t>
            </a:r>
          </a:p>
          <a:p>
            <a:pPr algn="r" rtl="1"/>
            <a:r>
              <a:rPr lang="ar-DZ" sz="3200" dirty="0" smtClean="0">
                <a:latin typeface="Sakkal Majalla" pitchFamily="2" charset="-78"/>
                <a:cs typeface="Sakkal Majalla" pitchFamily="2" charset="-78"/>
              </a:rPr>
              <a:t>شبكات للتواصل و المحادثة : </a:t>
            </a:r>
            <a:r>
              <a:rPr lang="fr-FR" sz="3200" dirty="0" smtClean="0">
                <a:latin typeface="Sakkal Majalla" pitchFamily="2" charset="-78"/>
                <a:cs typeface="Sakkal Majalla" pitchFamily="2" charset="-78"/>
              </a:rPr>
              <a:t>Messenger, </a:t>
            </a:r>
            <a:r>
              <a:rPr lang="fr-FR" sz="3200" dirty="0" err="1" smtClean="0">
                <a:latin typeface="Sakkal Majalla" pitchFamily="2" charset="-78"/>
                <a:cs typeface="Sakkal Majalla" pitchFamily="2" charset="-78"/>
              </a:rPr>
              <a:t>Whatsapp</a:t>
            </a:r>
            <a:r>
              <a:rPr lang="fr-FR" sz="3200" dirty="0" smtClean="0">
                <a:latin typeface="Sakkal Majalla" pitchFamily="2" charset="-78"/>
                <a:cs typeface="Sakkal Majalla" pitchFamily="2" charset="-78"/>
              </a:rPr>
              <a:t>, </a:t>
            </a:r>
            <a:r>
              <a:rPr lang="fr-FR" sz="3200" dirty="0" err="1" smtClean="0">
                <a:latin typeface="Sakkal Majalla" pitchFamily="2" charset="-78"/>
                <a:cs typeface="Sakkal Majalla" pitchFamily="2" charset="-78"/>
              </a:rPr>
              <a:t>Telegram</a:t>
            </a:r>
            <a:r>
              <a:rPr lang="fr-FR" sz="3200" dirty="0" smtClean="0">
                <a:latin typeface="Sakkal Majalla" pitchFamily="2" charset="-78"/>
                <a:cs typeface="Sakkal Majalla" pitchFamily="2" charset="-78"/>
              </a:rPr>
              <a:t>, Signal </a:t>
            </a:r>
            <a:endParaRPr lang="fr-FR" sz="3200" dirty="0">
              <a:latin typeface="Sakkal Majalla" pitchFamily="2" charset="-78"/>
              <a:cs typeface="Sakkal Majalla" pitchFamily="2" charset="-78"/>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98051" cy="2491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2159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sz="4800" dirty="0" smtClean="0">
                <a:latin typeface="Sakkal Majalla" panose="02000000000000000000" pitchFamily="2" charset="-78"/>
                <a:cs typeface="Sakkal Majalla" panose="02000000000000000000" pitchFamily="2" charset="-78"/>
              </a:rPr>
              <a:t>مزايا وسائل التواصل الاجتماعي :</a:t>
            </a:r>
            <a:r>
              <a:rPr lang="ar-DZ" sz="4800" dirty="0">
                <a:latin typeface="Sakkal Majalla" panose="02000000000000000000" pitchFamily="2" charset="-78"/>
                <a:cs typeface="Sakkal Majalla" panose="02000000000000000000" pitchFamily="2" charset="-78"/>
              </a:rPr>
              <a:t/>
            </a:r>
            <a:br>
              <a:rPr lang="ar-DZ" sz="4800" dirty="0">
                <a:latin typeface="Sakkal Majalla" panose="02000000000000000000" pitchFamily="2" charset="-78"/>
                <a:cs typeface="Sakkal Majalla" panose="02000000000000000000" pitchFamily="2" charset="-78"/>
              </a:rPr>
            </a:br>
            <a:r>
              <a:rPr lang="ar-DZ" sz="3200" dirty="0" smtClean="0">
                <a:latin typeface="Sakkal Majalla" panose="02000000000000000000" pitchFamily="2" charset="-78"/>
                <a:cs typeface="Sakkal Majalla" panose="02000000000000000000" pitchFamily="2" charset="-78"/>
              </a:rPr>
              <a:t> </a:t>
            </a:r>
            <a:endParaRPr lang="fr-FR" sz="3200" dirty="0"/>
          </a:p>
        </p:txBody>
      </p:sp>
      <p:sp>
        <p:nvSpPr>
          <p:cNvPr id="3" name="Espace réservé du contenu 2"/>
          <p:cNvSpPr>
            <a:spLocks noGrp="1"/>
          </p:cNvSpPr>
          <p:nvPr>
            <p:ph idx="1"/>
          </p:nvPr>
        </p:nvSpPr>
        <p:spPr/>
        <p:txBody>
          <a:bodyPr>
            <a:normAutofit/>
          </a:bodyPr>
          <a:lstStyle/>
          <a:p>
            <a:pPr algn="r" rtl="1"/>
            <a:r>
              <a:rPr lang="ar-DZ" sz="3200" dirty="0" smtClean="0">
                <a:latin typeface="Sakkal Majalla" panose="02000000000000000000" pitchFamily="2" charset="-78"/>
                <a:cs typeface="Sakkal Majalla" panose="02000000000000000000" pitchFamily="2" charset="-78"/>
              </a:rPr>
              <a:t>مجال واسع لممارسة حرية التعبير  و تبادل المعلومات و كذلك لممارسة حقوق أساسية أخرى ( حقوق الانسان الرقمية)</a:t>
            </a:r>
          </a:p>
          <a:p>
            <a:pPr algn="r" rtl="1"/>
            <a:r>
              <a:rPr lang="ar-DZ" sz="3200" dirty="0">
                <a:latin typeface="Sakkal Majalla" panose="02000000000000000000" pitchFamily="2" charset="-78"/>
                <a:cs typeface="Sakkal Majalla" panose="02000000000000000000" pitchFamily="2" charset="-78"/>
              </a:rPr>
              <a:t>الاتصال السريع و التبادل الآني للرسائل، </a:t>
            </a:r>
          </a:p>
          <a:p>
            <a:pPr algn="r" rtl="1"/>
            <a:r>
              <a:rPr lang="ar-DZ" sz="3200" dirty="0" smtClean="0">
                <a:latin typeface="Sakkal Majalla" panose="02000000000000000000" pitchFamily="2" charset="-78"/>
                <a:cs typeface="Sakkal Majalla" panose="02000000000000000000" pitchFamily="2" charset="-78"/>
              </a:rPr>
              <a:t>تيسير </a:t>
            </a:r>
            <a:r>
              <a:rPr lang="ar-DZ" sz="3200" dirty="0">
                <a:latin typeface="Sakkal Majalla" panose="02000000000000000000" pitchFamily="2" charset="-78"/>
                <a:cs typeface="Sakkal Majalla" panose="02000000000000000000" pitchFamily="2" charset="-78"/>
              </a:rPr>
              <a:t>مختلف الخدمات </a:t>
            </a:r>
            <a:r>
              <a:rPr lang="ar-DZ" sz="3200" dirty="0" smtClean="0">
                <a:latin typeface="Sakkal Majalla" panose="02000000000000000000" pitchFamily="2" charset="-78"/>
                <a:cs typeface="Sakkal Majalla" panose="02000000000000000000" pitchFamily="2" charset="-78"/>
              </a:rPr>
              <a:t> </a:t>
            </a:r>
            <a:r>
              <a:rPr lang="ar-DZ" sz="3200" dirty="0">
                <a:latin typeface="Sakkal Majalla" panose="02000000000000000000" pitchFamily="2" charset="-78"/>
                <a:cs typeface="Sakkal Majalla" panose="02000000000000000000" pitchFamily="2" charset="-78"/>
              </a:rPr>
              <a:t>الإدارية </a:t>
            </a:r>
            <a:endParaRPr lang="ar-DZ" sz="3200" dirty="0" smtClean="0">
              <a:latin typeface="Sakkal Majalla" panose="02000000000000000000" pitchFamily="2" charset="-78"/>
              <a:cs typeface="Sakkal Majalla" panose="02000000000000000000" pitchFamily="2" charset="-78"/>
            </a:endParaRPr>
          </a:p>
          <a:p>
            <a:pPr algn="r" rtl="1"/>
            <a:r>
              <a:rPr lang="ar-DZ" sz="3200" dirty="0" smtClean="0">
                <a:latin typeface="Sakkal Majalla" panose="02000000000000000000" pitchFamily="2" charset="-78"/>
                <a:cs typeface="Sakkal Majalla" panose="02000000000000000000" pitchFamily="2" charset="-78"/>
              </a:rPr>
              <a:t>التجارة </a:t>
            </a:r>
            <a:r>
              <a:rPr lang="ar-DZ" sz="3200" dirty="0">
                <a:latin typeface="Sakkal Majalla" panose="02000000000000000000" pitchFamily="2" charset="-78"/>
                <a:cs typeface="Sakkal Majalla" panose="02000000000000000000" pitchFamily="2" charset="-78"/>
              </a:rPr>
              <a:t>و الخدمات المصرفية الالكترونية ، </a:t>
            </a:r>
          </a:p>
          <a:p>
            <a:pPr algn="r" rtl="1"/>
            <a:r>
              <a:rPr lang="ar-DZ" sz="3200" dirty="0" smtClean="0">
                <a:latin typeface="Sakkal Majalla" panose="02000000000000000000" pitchFamily="2" charset="-78"/>
                <a:cs typeface="Sakkal Majalla" panose="02000000000000000000" pitchFamily="2" charset="-78"/>
              </a:rPr>
              <a:t>ولوج واسع لمختلف مجالات المعرفة مع إمكانية التعليم و التكوين عن بعد،</a:t>
            </a:r>
          </a:p>
          <a:p>
            <a:pPr algn="r" rtl="1"/>
            <a:r>
              <a:rPr lang="ar-DZ" sz="3200" dirty="0" smtClean="0">
                <a:latin typeface="Sakkal Majalla" panose="02000000000000000000" pitchFamily="2" charset="-78"/>
                <a:cs typeface="Sakkal Majalla" panose="02000000000000000000" pitchFamily="2" charset="-78"/>
              </a:rPr>
              <a:t> آفاق واسعة للبحوث العلمية و تقاسم المعلومات و الابتكار في المجالات ذات الصلة، </a:t>
            </a:r>
          </a:p>
          <a:p>
            <a:pPr algn="r" rtl="1"/>
            <a:endParaRPr lang="ar-DZ" dirty="0" smtClean="0">
              <a:latin typeface="Sakkal Majalla" panose="02000000000000000000" pitchFamily="2" charset="-78"/>
              <a:cs typeface="Sakkal Majalla" panose="02000000000000000000" pitchFamily="2" charset="-78"/>
            </a:endParaRPr>
          </a:p>
          <a:p>
            <a:pPr algn="r" rtl="1"/>
            <a:endParaRPr lang="ar-DZ" dirty="0" smtClean="0">
              <a:latin typeface="Sakkal Majalla" panose="02000000000000000000" pitchFamily="2" charset="-78"/>
              <a:cs typeface="Sakkal Majalla" panose="02000000000000000000" pitchFamily="2" charset="-78"/>
            </a:endParaRPr>
          </a:p>
          <a:p>
            <a:pPr algn="r" rtl="1"/>
            <a:endParaRPr lang="fr-F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3449635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DZ" dirty="0" smtClean="0">
                <a:latin typeface="Arabic Typesetting" panose="03020402040406030203" pitchFamily="66" charset="-78"/>
                <a:cs typeface="Arabic Typesetting" panose="03020402040406030203" pitchFamily="66" charset="-78"/>
              </a:rPr>
              <a:t>مخاطر وسائل التواصل الاجتماعي </a:t>
            </a:r>
            <a:endParaRPr lang="fr-FR" dirty="0">
              <a:latin typeface="Arabic Typesetting" panose="03020402040406030203" pitchFamily="66" charset="-78"/>
              <a:cs typeface="Arabic Typesetting" panose="03020402040406030203" pitchFamily="66" charset="-78"/>
            </a:endParaRPr>
          </a:p>
        </p:txBody>
      </p:sp>
      <p:sp>
        <p:nvSpPr>
          <p:cNvPr id="3" name="Espace réservé du contenu 2"/>
          <p:cNvSpPr>
            <a:spLocks noGrp="1"/>
          </p:cNvSpPr>
          <p:nvPr>
            <p:ph idx="1"/>
          </p:nvPr>
        </p:nvSpPr>
        <p:spPr/>
        <p:txBody>
          <a:bodyPr>
            <a:normAutofit/>
          </a:bodyPr>
          <a:lstStyle/>
          <a:p>
            <a:pPr algn="r" rtl="1"/>
            <a:r>
              <a:rPr lang="ar-DZ" sz="4000" dirty="0" smtClean="0">
                <a:latin typeface="Arabic Typesetting" panose="03020402040406030203" pitchFamily="66" charset="-78"/>
                <a:cs typeface="Arabic Typesetting" panose="03020402040406030203" pitchFamily="66" charset="-78"/>
              </a:rPr>
              <a:t>مخاطر على الحياة الخاصة و أمن المعطيات ذات الطابع الشخصي:</a:t>
            </a:r>
          </a:p>
          <a:p>
            <a:pPr algn="r" rtl="1">
              <a:buFont typeface="Wingdings" panose="05000000000000000000" pitchFamily="2" charset="2"/>
              <a:buChar char="ü"/>
            </a:pPr>
            <a:r>
              <a:rPr lang="ar-DZ" sz="4000" dirty="0" smtClean="0">
                <a:latin typeface="Arabic Typesetting" panose="03020402040406030203" pitchFamily="66" charset="-78"/>
                <a:cs typeface="Arabic Typesetting" panose="03020402040406030203" pitchFamily="66" charset="-78"/>
              </a:rPr>
              <a:t> جمع المعلومات الخاصة بالمستعمل و سلوكه</a:t>
            </a:r>
            <a:r>
              <a:rPr lang="fr-FR" sz="4000" dirty="0" smtClean="0">
                <a:latin typeface="Arabic Typesetting" panose="03020402040406030203" pitchFamily="66" charset="-78"/>
                <a:cs typeface="Arabic Typesetting" panose="03020402040406030203" pitchFamily="66" charset="-78"/>
              </a:rPr>
              <a:t> </a:t>
            </a:r>
            <a:r>
              <a:rPr lang="ar-DZ" sz="4000" dirty="0" smtClean="0">
                <a:latin typeface="Arabic Typesetting" panose="03020402040406030203" pitchFamily="66" charset="-78"/>
                <a:cs typeface="Arabic Typesetting" panose="03020402040406030203" pitchFamily="66" charset="-78"/>
              </a:rPr>
              <a:t> و عاداته و رغباته </a:t>
            </a:r>
            <a:endParaRPr lang="fr-FR" sz="4000" dirty="0" smtClean="0">
              <a:latin typeface="Arabic Typesetting" panose="03020402040406030203" pitchFamily="66" charset="-78"/>
              <a:cs typeface="Arabic Typesetting" panose="03020402040406030203" pitchFamily="66" charset="-78"/>
            </a:endParaRPr>
          </a:p>
          <a:p>
            <a:pPr marL="0" indent="0" algn="r" rtl="1">
              <a:buNone/>
            </a:pPr>
            <a:r>
              <a:rPr lang="fr-FR" sz="4000" dirty="0">
                <a:latin typeface="Arabic Typesetting" panose="03020402040406030203" pitchFamily="66" charset="-78"/>
                <a:cs typeface="Arabic Typesetting" panose="03020402040406030203" pitchFamily="66" charset="-78"/>
              </a:rPr>
              <a:t> </a:t>
            </a:r>
            <a:r>
              <a:rPr lang="fr-FR" sz="4000" dirty="0" smtClean="0">
                <a:latin typeface="Arabic Typesetting" panose="03020402040406030203" pitchFamily="66" charset="-78"/>
                <a:cs typeface="Arabic Typesetting" panose="03020402040406030203" pitchFamily="66" charset="-78"/>
              </a:rPr>
              <a:t>    </a:t>
            </a:r>
            <a:r>
              <a:rPr lang="ar-DZ" sz="4000" dirty="0" smtClean="0">
                <a:latin typeface="Arabic Typesetting" panose="03020402040406030203" pitchFamily="66" charset="-78"/>
                <a:cs typeface="Arabic Typesetting" panose="03020402040406030203" pitchFamily="66" charset="-78"/>
              </a:rPr>
              <a:t>و التنصت عليه عن طريق الخوارزميات و من طرف الغير)</a:t>
            </a:r>
            <a:endParaRPr lang="fr-FR" sz="4000" dirty="0" smtClean="0">
              <a:latin typeface="Arabic Typesetting" panose="03020402040406030203" pitchFamily="66" charset="-78"/>
              <a:cs typeface="Arabic Typesetting" panose="03020402040406030203" pitchFamily="66" charset="-78"/>
            </a:endParaRPr>
          </a:p>
          <a:p>
            <a:pPr algn="r" rtl="1">
              <a:buFont typeface="Wingdings" panose="05000000000000000000" pitchFamily="2" charset="2"/>
              <a:buChar char="ü"/>
            </a:pPr>
            <a:r>
              <a:rPr lang="ar-DZ" sz="4000" dirty="0" smtClean="0">
                <a:latin typeface="Arabic Typesetting" panose="03020402040406030203" pitchFamily="66" charset="-78"/>
                <a:cs typeface="Arabic Typesetting" panose="03020402040406030203" pitchFamily="66" charset="-78"/>
              </a:rPr>
              <a:t>تحديد موقع الشخص و الأماكن لتي يتردد عليها،</a:t>
            </a:r>
          </a:p>
          <a:p>
            <a:pPr algn="r" rtl="1">
              <a:buFont typeface="Wingdings" panose="05000000000000000000" pitchFamily="2" charset="2"/>
              <a:buChar char="ü"/>
            </a:pPr>
            <a:r>
              <a:rPr lang="ar-DZ" sz="4000" dirty="0" smtClean="0">
                <a:latin typeface="Arabic Typesetting" panose="03020402040406030203" pitchFamily="66" charset="-78"/>
                <a:cs typeface="Arabic Typesetting" panose="03020402040406030203" pitchFamily="66" charset="-78"/>
              </a:rPr>
              <a:t>انتحال هوية الشخص و استعمال حسابه عل نحو قد يسيئ اليه </a:t>
            </a:r>
          </a:p>
          <a:p>
            <a:pPr algn="r" rtl="1">
              <a:buFont typeface="Wingdings" panose="05000000000000000000" pitchFamily="2" charset="2"/>
              <a:buChar char="ü"/>
            </a:pPr>
            <a:r>
              <a:rPr lang="ar-DZ" sz="4000" dirty="0" smtClean="0">
                <a:latin typeface="Arabic Typesetting" panose="03020402040406030203" pitchFamily="66" charset="-78"/>
                <a:cs typeface="Arabic Typesetting" panose="03020402040406030203" pitchFamily="66" charset="-78"/>
              </a:rPr>
              <a:t>عدم زوال الآثار التي يتركها المستعمل و صعوبة محوها،  </a:t>
            </a:r>
            <a:endParaRPr lang="fr-FR" sz="4000" dirty="0">
              <a:latin typeface="Arabic Typesetting" panose="03020402040406030203" pitchFamily="66" charset="-78"/>
              <a:cs typeface="Arabic Typesetting" panose="03020402040406030203" pitchFamily="66" charset="-78"/>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476625" cy="3477628"/>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77628"/>
            <a:ext cx="3476625" cy="3476625"/>
          </a:xfrm>
          <a:prstGeom prst="rect">
            <a:avLst/>
          </a:prstGeom>
        </p:spPr>
      </p:pic>
    </p:spTree>
    <p:extLst>
      <p:ext uri="{BB962C8B-B14F-4D97-AF65-F5344CB8AC3E}">
        <p14:creationId xmlns:p14="http://schemas.microsoft.com/office/powerpoint/2010/main" val="11752001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r" rtl="1"/>
            <a:r>
              <a:rPr lang="ar-DZ" dirty="0">
                <a:latin typeface="Arabic Typesetting" panose="03020402040406030203" pitchFamily="66" charset="-78"/>
                <a:cs typeface="Arabic Typesetting" panose="03020402040406030203" pitchFamily="66" charset="-78"/>
              </a:rPr>
              <a:t>تضليل المستعمل و التأثير على سلوكه:</a:t>
            </a:r>
            <a:br>
              <a:rPr lang="ar-DZ" dirty="0">
                <a:latin typeface="Arabic Typesetting" panose="03020402040406030203" pitchFamily="66" charset="-78"/>
                <a:cs typeface="Arabic Typesetting" panose="03020402040406030203" pitchFamily="66" charset="-78"/>
              </a:rPr>
            </a:br>
            <a:endParaRPr lang="fr-FR" dirty="0"/>
          </a:p>
        </p:txBody>
      </p:sp>
      <p:sp>
        <p:nvSpPr>
          <p:cNvPr id="3" name="Espace réservé du contenu 2"/>
          <p:cNvSpPr>
            <a:spLocks noGrp="1"/>
          </p:cNvSpPr>
          <p:nvPr>
            <p:ph idx="1"/>
          </p:nvPr>
        </p:nvSpPr>
        <p:spPr>
          <a:xfrm>
            <a:off x="1119999" y="1013552"/>
            <a:ext cx="10844319" cy="5688037"/>
          </a:xfrm>
        </p:spPr>
        <p:txBody>
          <a:bodyPr>
            <a:normAutofit/>
          </a:bodyPr>
          <a:lstStyle/>
          <a:p>
            <a:pPr algn="r" rtl="1"/>
            <a:endParaRPr lang="ar-DZ" sz="4000" dirty="0" smtClean="0">
              <a:latin typeface="Arabic Typesetting" panose="03020402040406030203" pitchFamily="66" charset="-78"/>
              <a:cs typeface="Arabic Typesetting" panose="03020402040406030203" pitchFamily="66" charset="-78"/>
            </a:endParaRPr>
          </a:p>
          <a:p>
            <a:pPr algn="r" rtl="1"/>
            <a:r>
              <a:rPr lang="ar-DZ" sz="4000" dirty="0" smtClean="0">
                <a:latin typeface="Arabic Typesetting" panose="03020402040406030203" pitchFamily="66" charset="-78"/>
                <a:cs typeface="Arabic Typesetting" panose="03020402040406030203" pitchFamily="66" charset="-78"/>
              </a:rPr>
              <a:t>انتشار </a:t>
            </a:r>
            <a:r>
              <a:rPr lang="ar-DZ" sz="4000" dirty="0">
                <a:latin typeface="Arabic Typesetting" panose="03020402040406030203" pitchFamily="66" charset="-78"/>
                <a:cs typeface="Arabic Typesetting" panose="03020402040406030203" pitchFamily="66" charset="-78"/>
              </a:rPr>
              <a:t>الأخبار </a:t>
            </a:r>
            <a:r>
              <a:rPr lang="ar-DZ" sz="4000" dirty="0" smtClean="0">
                <a:latin typeface="Arabic Typesetting" panose="03020402040406030203" pitchFamily="66" charset="-78"/>
                <a:cs typeface="Arabic Typesetting" panose="03020402040406030203" pitchFamily="66" charset="-78"/>
              </a:rPr>
              <a:t>المزيفة و صعوبة التأكد من صحتها (عدم خضوع </a:t>
            </a:r>
          </a:p>
          <a:p>
            <a:pPr marL="0" indent="0" algn="r" rtl="1">
              <a:buNone/>
            </a:pPr>
            <a:r>
              <a:rPr lang="ar-DZ" sz="4000" dirty="0" smtClean="0">
                <a:latin typeface="Arabic Typesetting" panose="03020402040406030203" pitchFamily="66" charset="-78"/>
                <a:cs typeface="Arabic Typesetting" panose="03020402040406030203" pitchFamily="66" charset="-78"/>
              </a:rPr>
              <a:t>     الناشرين و صانعي المحتوى للمساءلة)،</a:t>
            </a:r>
          </a:p>
          <a:p>
            <a:pPr algn="r" rtl="1"/>
            <a:r>
              <a:rPr lang="ar-DZ" sz="4000" dirty="0" smtClean="0">
                <a:latin typeface="Arabic Typesetting" panose="03020402040406030203" pitchFamily="66" charset="-78"/>
                <a:cs typeface="Arabic Typesetting" panose="03020402040406030203" pitchFamily="66" charset="-78"/>
              </a:rPr>
              <a:t>تضييق مجال التفكير و التحليل و النقد لدى </a:t>
            </a:r>
            <a:r>
              <a:rPr lang="ar-DZ" sz="4000" dirty="0" smtClean="0">
                <a:latin typeface="Arabic Typesetting" panose="03020402040406030203" pitchFamily="66" charset="-78"/>
                <a:cs typeface="Arabic Typesetting" panose="03020402040406030203" pitchFamily="66" charset="-78"/>
              </a:rPr>
              <a:t>المستعمل </a:t>
            </a:r>
            <a:endParaRPr lang="ar-DZ" sz="4000" dirty="0">
              <a:latin typeface="Arabic Typesetting" panose="03020402040406030203" pitchFamily="66" charset="-78"/>
              <a:cs typeface="Arabic Typesetting" panose="03020402040406030203" pitchFamily="66" charset="-78"/>
            </a:endParaRPr>
          </a:p>
          <a:p>
            <a:pPr marL="0" indent="0" algn="r" rtl="1">
              <a:buNone/>
            </a:pPr>
            <a:r>
              <a:rPr lang="ar-DZ" sz="4000" dirty="0" smtClean="0">
                <a:latin typeface="Arabic Typesetting" panose="03020402040406030203" pitchFamily="66" charset="-78"/>
                <a:cs typeface="Arabic Typesetting" panose="03020402040406030203" pitchFamily="66" charset="-78"/>
              </a:rPr>
              <a:t>( </a:t>
            </a:r>
            <a:r>
              <a:rPr lang="ar-DZ" sz="4000" b="1" dirty="0" smtClean="0">
                <a:latin typeface="Arabic Typesetting" panose="03020402040406030203" pitchFamily="66" charset="-78"/>
                <a:cs typeface="Arabic Typesetting" panose="03020402040406030203" pitchFamily="66" charset="-78"/>
              </a:rPr>
              <a:t>فقاعة المعلومات </a:t>
            </a:r>
            <a:r>
              <a:rPr lang="fr-FR" sz="4000" dirty="0" err="1" smtClean="0">
                <a:latin typeface="Arabic Typesetting" panose="03020402040406030203" pitchFamily="66" charset="-78"/>
                <a:cs typeface="Arabic Typesetting" panose="03020402040406030203" pitchFamily="66" charset="-78"/>
              </a:rPr>
              <a:t>bubble</a:t>
            </a:r>
            <a:r>
              <a:rPr lang="fr-FR" sz="4000" dirty="0" smtClean="0">
                <a:latin typeface="Arabic Typesetting" panose="03020402040406030203" pitchFamily="66" charset="-78"/>
                <a:cs typeface="Arabic Typesetting" panose="03020402040406030203" pitchFamily="66" charset="-78"/>
              </a:rPr>
              <a:t> </a:t>
            </a:r>
            <a:r>
              <a:rPr lang="fr-FR" sz="4000" dirty="0" err="1" smtClean="0">
                <a:latin typeface="Arabic Typesetting" panose="03020402040406030203" pitchFamily="66" charset="-78"/>
                <a:cs typeface="Arabic Typesetting" panose="03020402040406030203" pitchFamily="66" charset="-78"/>
              </a:rPr>
              <a:t>filter</a:t>
            </a:r>
            <a:r>
              <a:rPr lang="ar-DZ" sz="4000" dirty="0" smtClean="0">
                <a:latin typeface="Arabic Typesetting" panose="03020402040406030203" pitchFamily="66" charset="-78"/>
                <a:cs typeface="Arabic Typesetting" panose="03020402040406030203" pitchFamily="66" charset="-78"/>
              </a:rPr>
              <a:t>) </a:t>
            </a:r>
            <a:endParaRPr lang="fr-FR" sz="4000" dirty="0" smtClean="0">
              <a:latin typeface="Arabic Typesetting" panose="03020402040406030203" pitchFamily="66" charset="-78"/>
              <a:cs typeface="Arabic Typesetting" panose="03020402040406030203" pitchFamily="66" charset="-78"/>
            </a:endParaRPr>
          </a:p>
          <a:p>
            <a:pPr algn="r" rtl="1"/>
            <a:r>
              <a:rPr lang="ar-DZ" sz="4000" dirty="0" smtClean="0">
                <a:latin typeface="Arabic Typesetting" panose="03020402040406030203" pitchFamily="66" charset="-78"/>
                <a:cs typeface="Arabic Typesetting" panose="03020402040406030203" pitchFamily="66" charset="-78"/>
              </a:rPr>
              <a:t>توجيه المستعمل في اختياراته التجارية و السياسية   </a:t>
            </a:r>
          </a:p>
          <a:p>
            <a:pPr algn="r" rtl="1">
              <a:buFont typeface="Wingdings" panose="05000000000000000000" pitchFamily="2" charset="2"/>
              <a:buChar char="ü"/>
            </a:pPr>
            <a:endParaRPr lang="ar-DZ" sz="4000" dirty="0" smtClean="0">
              <a:latin typeface="Arabic Typesetting" panose="03020402040406030203" pitchFamily="66" charset="-78"/>
              <a:cs typeface="Arabic Typesetting" panose="03020402040406030203" pitchFamily="66" charset="-78"/>
            </a:endParaRPr>
          </a:p>
          <a:p>
            <a:pPr algn="r" rtl="1">
              <a:buFont typeface="Wingdings" panose="05000000000000000000" pitchFamily="2" charset="2"/>
              <a:buChar char="ü"/>
            </a:pPr>
            <a:endParaRPr lang="fr-FR" sz="4000" dirty="0">
              <a:latin typeface="Arabic Typesetting" panose="03020402040406030203" pitchFamily="66" charset="-78"/>
              <a:cs typeface="Arabic Typesetting" panose="03020402040406030203" pitchFamily="66" charset="-78"/>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4123479" cy="3585411"/>
          </a:xfrm>
          <a:prstGeom prst="rect">
            <a:avLst/>
          </a:prstGeom>
        </p:spPr>
      </p:pic>
      <p:pic>
        <p:nvPicPr>
          <p:cNvPr id="5" name="Image 4"/>
          <p:cNvPicPr>
            <a:picLocks noChangeAspect="1"/>
          </p:cNvPicPr>
          <p:nvPr/>
        </p:nvPicPr>
        <p:blipFill>
          <a:blip r:embed="rId3"/>
          <a:stretch>
            <a:fillRect/>
          </a:stretch>
        </p:blipFill>
        <p:spPr>
          <a:xfrm>
            <a:off x="0" y="3585410"/>
            <a:ext cx="4123477" cy="3251115"/>
          </a:xfrm>
          <a:prstGeom prst="rect">
            <a:avLst/>
          </a:prstGeom>
        </p:spPr>
      </p:pic>
    </p:spTree>
    <p:extLst>
      <p:ext uri="{BB962C8B-B14F-4D97-AF65-F5344CB8AC3E}">
        <p14:creationId xmlns:p14="http://schemas.microsoft.com/office/powerpoint/2010/main" val="138948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641376" cy="2124687"/>
          </a:xfrm>
        </p:spPr>
        <p:txBody>
          <a:bodyPr>
            <a:normAutofit fontScale="90000"/>
          </a:bodyPr>
          <a:lstStyle/>
          <a:p>
            <a:pPr algn="r" rtl="1"/>
            <a:r>
              <a:rPr lang="ar-DZ" sz="4000" dirty="0">
                <a:latin typeface="Sakkal Majalla" panose="02000000000000000000" pitchFamily="2" charset="-78"/>
                <a:cs typeface="Sakkal Majalla" panose="02000000000000000000" pitchFamily="2" charset="-78"/>
              </a:rPr>
              <a:t>  </a:t>
            </a:r>
            <a:r>
              <a:rPr lang="ar-DZ" dirty="0">
                <a:latin typeface="Arabic Typesetting" panose="03020402040406030203" pitchFamily="66" charset="-78"/>
                <a:cs typeface="Arabic Typesetting" panose="03020402040406030203" pitchFamily="66" charset="-78"/>
              </a:rPr>
              <a:t>المخاطر على مستوى العلاقات </a:t>
            </a:r>
            <a:r>
              <a:rPr lang="ar-DZ" dirty="0" smtClean="0">
                <a:latin typeface="Arabic Typesetting" panose="03020402040406030203" pitchFamily="66" charset="-78"/>
                <a:cs typeface="Arabic Typesetting" panose="03020402040406030203" pitchFamily="66" charset="-78"/>
              </a:rPr>
              <a:t>الأسرية</a:t>
            </a:r>
            <a:br>
              <a:rPr lang="ar-DZ" dirty="0" smtClean="0">
                <a:latin typeface="Arabic Typesetting" panose="03020402040406030203" pitchFamily="66" charset="-78"/>
                <a:cs typeface="Arabic Typesetting" panose="03020402040406030203" pitchFamily="66" charset="-78"/>
              </a:rPr>
            </a:br>
            <a:r>
              <a:rPr lang="ar-DZ" dirty="0" smtClean="0">
                <a:latin typeface="Arabic Typesetting" panose="03020402040406030203" pitchFamily="66" charset="-78"/>
                <a:cs typeface="Arabic Typesetting" panose="03020402040406030203" pitchFamily="66" charset="-78"/>
              </a:rPr>
              <a:t> </a:t>
            </a:r>
            <a:r>
              <a:rPr lang="ar-DZ" dirty="0">
                <a:latin typeface="Arabic Typesetting" panose="03020402040406030203" pitchFamily="66" charset="-78"/>
                <a:cs typeface="Arabic Typesetting" panose="03020402040406030203" pitchFamily="66" charset="-78"/>
              </a:rPr>
              <a:t>و  الاجتماعية :</a:t>
            </a:r>
            <a:br>
              <a:rPr lang="ar-DZ" dirty="0">
                <a:latin typeface="Arabic Typesetting" panose="03020402040406030203" pitchFamily="66" charset="-78"/>
                <a:cs typeface="Arabic Typesetting" panose="03020402040406030203" pitchFamily="66" charset="-78"/>
              </a:rPr>
            </a:br>
            <a:endParaRPr lang="fr-FR" dirty="0">
              <a:latin typeface="Arabic Typesetting" panose="03020402040406030203" pitchFamily="66" charset="-78"/>
              <a:cs typeface="Arabic Typesetting" panose="03020402040406030203" pitchFamily="66" charset="-78"/>
            </a:endParaRPr>
          </a:p>
        </p:txBody>
      </p:sp>
      <p:sp>
        <p:nvSpPr>
          <p:cNvPr id="3" name="Espace réservé du contenu 2"/>
          <p:cNvSpPr>
            <a:spLocks noGrp="1"/>
          </p:cNvSpPr>
          <p:nvPr>
            <p:ph idx="1"/>
          </p:nvPr>
        </p:nvSpPr>
        <p:spPr/>
        <p:txBody>
          <a:bodyPr>
            <a:normAutofit/>
          </a:bodyPr>
          <a:lstStyle/>
          <a:p>
            <a:pPr algn="r" rtl="1">
              <a:buFont typeface="Wingdings" panose="05000000000000000000" pitchFamily="2" charset="2"/>
              <a:buChar char="ü"/>
            </a:pPr>
            <a:r>
              <a:rPr lang="ar-DZ" sz="3600" dirty="0" smtClean="0">
                <a:latin typeface="Arabic Typesetting" panose="03020402040406030203" pitchFamily="66" charset="-78"/>
                <a:cs typeface="Arabic Typesetting" panose="03020402040406030203" pitchFamily="66" charset="-78"/>
              </a:rPr>
              <a:t>حلول العلاقات السطحية محل الروابط الاجتماعية العميقة</a:t>
            </a:r>
          </a:p>
          <a:p>
            <a:pPr marL="0" indent="0" algn="r" rtl="1">
              <a:buNone/>
            </a:pPr>
            <a:r>
              <a:rPr lang="ar-DZ" sz="3600" dirty="0" smtClean="0">
                <a:latin typeface="Arabic Typesetting" panose="03020402040406030203" pitchFamily="66" charset="-78"/>
                <a:cs typeface="Arabic Typesetting" panose="03020402040406030203" pitchFamily="66" charset="-78"/>
              </a:rPr>
              <a:t> و الإنسانية و تأثيرها السلبي على الحياة الشخصية و الاسرية،</a:t>
            </a:r>
          </a:p>
          <a:p>
            <a:pPr algn="r" rtl="1">
              <a:buFont typeface="Wingdings" panose="05000000000000000000" pitchFamily="2" charset="2"/>
              <a:buChar char="ü"/>
            </a:pPr>
            <a:r>
              <a:rPr lang="ar-DZ" sz="3600" dirty="0" smtClean="0">
                <a:latin typeface="Arabic Typesetting" panose="03020402040406030203" pitchFamily="66" charset="-78"/>
                <a:cs typeface="Arabic Typesetting" panose="03020402040406030203" pitchFamily="66" charset="-78"/>
              </a:rPr>
              <a:t>خلافات وتوترات في العلاقات الزوجية ( الشك و انعدام الثقة</a:t>
            </a:r>
          </a:p>
          <a:p>
            <a:pPr marL="0" indent="0" algn="r" rtl="1">
              <a:buNone/>
            </a:pPr>
            <a:r>
              <a:rPr lang="ar-DZ" sz="3600" dirty="0" smtClean="0">
                <a:latin typeface="Arabic Typesetting" panose="03020402040406030203" pitchFamily="66" charset="-78"/>
                <a:cs typeface="Arabic Typesetting" panose="03020402040406030203" pitchFamily="66" charset="-78"/>
              </a:rPr>
              <a:t> و  الغيرة ) </a:t>
            </a:r>
          </a:p>
          <a:p>
            <a:pPr algn="r" rtl="1">
              <a:buFont typeface="Wingdings" panose="05000000000000000000" pitchFamily="2" charset="2"/>
              <a:buChar char="ü"/>
            </a:pPr>
            <a:r>
              <a:rPr lang="ar-DZ" sz="3600" dirty="0">
                <a:latin typeface="Arabic Typesetting" panose="03020402040406030203" pitchFamily="66" charset="-78"/>
                <a:cs typeface="Arabic Typesetting" panose="03020402040406030203" pitchFamily="66" charset="-78"/>
              </a:rPr>
              <a:t> </a:t>
            </a:r>
            <a:r>
              <a:rPr lang="ar-DZ" sz="3600" dirty="0" smtClean="0">
                <a:latin typeface="Arabic Typesetting" panose="03020402040406030203" pitchFamily="66" charset="-78"/>
                <a:cs typeface="Arabic Typesetting" panose="03020402040406030203" pitchFamily="66" charset="-78"/>
              </a:rPr>
              <a:t>ضغط اجتماعي ( الشعور بضرورة التعبير الدائم عن الاعجاب</a:t>
            </a:r>
          </a:p>
          <a:p>
            <a:pPr marL="0" indent="0" algn="r" rtl="1">
              <a:buNone/>
            </a:pPr>
            <a:r>
              <a:rPr lang="ar-DZ" sz="3600" dirty="0" smtClean="0">
                <a:latin typeface="Arabic Typesetting" panose="03020402040406030203" pitchFamily="66" charset="-78"/>
                <a:cs typeface="Arabic Typesetting" panose="03020402040406030203" pitchFamily="66" charset="-78"/>
              </a:rPr>
              <a:t> بالمحتوى و المشاركة و التعليق)</a:t>
            </a:r>
          </a:p>
          <a:p>
            <a:pPr marL="0" indent="0" algn="r" rtl="1">
              <a:buNone/>
            </a:pPr>
            <a:endParaRPr lang="fr-FR" sz="3600" dirty="0">
              <a:latin typeface="Arabic Typesetting" panose="03020402040406030203" pitchFamily="66" charset="-78"/>
              <a:cs typeface="Arabic Typesetting" panose="03020402040406030203" pitchFamily="66" charset="-78"/>
            </a:endParaRPr>
          </a:p>
        </p:txBody>
      </p:sp>
      <p:pic>
        <p:nvPicPr>
          <p:cNvPr id="4" name="Image 3"/>
          <p:cNvPicPr>
            <a:picLocks noChangeAspect="1"/>
          </p:cNvPicPr>
          <p:nvPr/>
        </p:nvPicPr>
        <p:blipFill>
          <a:blip r:embed="rId2"/>
          <a:stretch>
            <a:fillRect/>
          </a:stretch>
        </p:blipFill>
        <p:spPr>
          <a:xfrm>
            <a:off x="0" y="131548"/>
            <a:ext cx="4809674" cy="3249326"/>
          </a:xfrm>
          <a:prstGeom prst="rect">
            <a:avLst/>
          </a:prstGeom>
        </p:spPr>
      </p:pic>
      <p:pic>
        <p:nvPicPr>
          <p:cNvPr id="5" name="Image 4"/>
          <p:cNvPicPr>
            <a:picLocks noChangeAspect="1"/>
          </p:cNvPicPr>
          <p:nvPr/>
        </p:nvPicPr>
        <p:blipFill>
          <a:blip r:embed="rId3"/>
          <a:stretch>
            <a:fillRect/>
          </a:stretch>
        </p:blipFill>
        <p:spPr>
          <a:xfrm>
            <a:off x="-12033" y="3380874"/>
            <a:ext cx="4809675" cy="2931027"/>
          </a:xfrm>
          <a:prstGeom prst="rect">
            <a:avLst/>
          </a:prstGeom>
        </p:spPr>
      </p:pic>
    </p:spTree>
    <p:extLst>
      <p:ext uri="{BB962C8B-B14F-4D97-AF65-F5344CB8AC3E}">
        <p14:creationId xmlns:p14="http://schemas.microsoft.com/office/powerpoint/2010/main" val="14457364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r" rtl="1"/>
            <a:r>
              <a:rPr lang="ar-DZ" b="1" dirty="0" smtClean="0">
                <a:latin typeface="Arabic Typesetting" panose="03020402040406030203" pitchFamily="66" charset="-78"/>
                <a:cs typeface="Arabic Typesetting" panose="03020402040406030203" pitchFamily="66" charset="-78"/>
              </a:rPr>
              <a:t>تهديدات </a:t>
            </a:r>
            <a:r>
              <a:rPr lang="ar-DZ" b="1" dirty="0">
                <a:latin typeface="Arabic Typesetting" panose="03020402040406030203" pitchFamily="66" charset="-78"/>
                <a:cs typeface="Arabic Typesetting" panose="03020402040406030203" pitchFamily="66" charset="-78"/>
              </a:rPr>
              <a:t>على سلامة المستعمل و </a:t>
            </a:r>
            <a:r>
              <a:rPr lang="ar-DZ" b="1" dirty="0" smtClean="0">
                <a:latin typeface="Arabic Typesetting" panose="03020402040406030203" pitchFamily="66" charset="-78"/>
                <a:cs typeface="Arabic Typesetting" panose="03020402040406030203" pitchFamily="66" charset="-78"/>
              </a:rPr>
              <a:t>صحته</a:t>
            </a:r>
            <a:br>
              <a:rPr lang="ar-DZ" b="1" dirty="0" smtClean="0">
                <a:latin typeface="Arabic Typesetting" panose="03020402040406030203" pitchFamily="66" charset="-78"/>
                <a:cs typeface="Arabic Typesetting" panose="03020402040406030203" pitchFamily="66" charset="-78"/>
              </a:rPr>
            </a:br>
            <a:r>
              <a:rPr lang="ar-DZ" b="1" dirty="0" smtClean="0">
                <a:latin typeface="Arabic Typesetting" panose="03020402040406030203" pitchFamily="66" charset="-78"/>
                <a:cs typeface="Arabic Typesetting" panose="03020402040406030203" pitchFamily="66" charset="-78"/>
              </a:rPr>
              <a:t> </a:t>
            </a:r>
            <a:r>
              <a:rPr lang="ar-DZ" b="1" dirty="0">
                <a:latin typeface="Arabic Typesetting" panose="03020402040406030203" pitchFamily="66" charset="-78"/>
                <a:cs typeface="Arabic Typesetting" panose="03020402040406030203" pitchFamily="66" charset="-78"/>
              </a:rPr>
              <a:t>المادية و النفسية </a:t>
            </a:r>
            <a:endParaRPr lang="fr-FR" dirty="0">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p:txBody>
          <a:bodyPr/>
          <a:lstStyle/>
          <a:p>
            <a:pPr marL="0" indent="0" algn="r" rtl="1">
              <a:buNone/>
            </a:pPr>
            <a:endParaRPr lang="ar-DZ" sz="4000" b="1" dirty="0">
              <a:latin typeface="Arabic Typesetting" panose="03020402040406030203" pitchFamily="66" charset="-78"/>
              <a:cs typeface="Arabic Typesetting" panose="03020402040406030203" pitchFamily="66" charset="-78"/>
            </a:endParaRPr>
          </a:p>
          <a:p>
            <a:pPr algn="r" rtl="1">
              <a:buFont typeface="Wingdings" panose="05000000000000000000" pitchFamily="2" charset="2"/>
              <a:buChar char="ü"/>
            </a:pPr>
            <a:r>
              <a:rPr lang="ar-DZ" sz="4000" dirty="0">
                <a:latin typeface="Arabic Typesetting" panose="03020402040406030203" pitchFamily="66" charset="-78"/>
                <a:cs typeface="Arabic Typesetting" panose="03020402040406030203" pitchFamily="66" charset="-78"/>
              </a:rPr>
              <a:t> </a:t>
            </a:r>
            <a:r>
              <a:rPr lang="ar-DZ" sz="4000" dirty="0">
                <a:latin typeface="Arabic Typesetting" panose="03020402040406030203" pitchFamily="66" charset="-78"/>
                <a:cs typeface="Arabic Typesetting" panose="03020402040406030203" pitchFamily="66" charset="-78"/>
              </a:rPr>
              <a:t>إ</a:t>
            </a:r>
            <a:r>
              <a:rPr lang="ar-DZ" sz="4000" dirty="0" smtClean="0">
                <a:latin typeface="Arabic Typesetting" panose="03020402040406030203" pitchFamily="66" charset="-78"/>
                <a:cs typeface="Arabic Typesetting" panose="03020402040406030203" pitchFamily="66" charset="-78"/>
              </a:rPr>
              <a:t>فشاء </a:t>
            </a:r>
            <a:r>
              <a:rPr lang="ar-DZ" sz="4000" dirty="0" smtClean="0">
                <a:latin typeface="Arabic Typesetting" panose="03020402040406030203" pitchFamily="66" charset="-78"/>
                <a:cs typeface="Arabic Typesetting" panose="03020402040406030203" pitchFamily="66" charset="-78"/>
              </a:rPr>
              <a:t>الاسرار و </a:t>
            </a:r>
            <a:r>
              <a:rPr lang="ar-DZ" sz="4000" dirty="0" err="1" smtClean="0">
                <a:latin typeface="Arabic Typesetting" panose="03020402040406030203" pitchFamily="66" charset="-78"/>
                <a:cs typeface="Arabic Typesetting" panose="03020402040406030203" pitchFamily="66" charset="-78"/>
              </a:rPr>
              <a:t>الإبتزاز</a:t>
            </a:r>
            <a:r>
              <a:rPr lang="ar-DZ" sz="4000" dirty="0" smtClean="0">
                <a:latin typeface="Arabic Typesetting" panose="03020402040406030203" pitchFamily="66" charset="-78"/>
                <a:cs typeface="Arabic Typesetting" panose="03020402040406030203" pitchFamily="66" charset="-78"/>
              </a:rPr>
              <a:t>،</a:t>
            </a:r>
          </a:p>
          <a:p>
            <a:pPr algn="r" rtl="1">
              <a:buFont typeface="Wingdings" panose="05000000000000000000" pitchFamily="2" charset="2"/>
              <a:buChar char="ü"/>
            </a:pPr>
            <a:r>
              <a:rPr lang="ar-DZ" sz="4000" dirty="0" smtClean="0">
                <a:latin typeface="Arabic Typesetting" panose="03020402040406030203" pitchFamily="66" charset="-78"/>
                <a:cs typeface="Arabic Typesetting" panose="03020402040406030203" pitchFamily="66" charset="-78"/>
              </a:rPr>
              <a:t>الاستدراج بغرض النصب أو الاعتداء المادي،  </a:t>
            </a:r>
          </a:p>
          <a:p>
            <a:pPr algn="r" rtl="1">
              <a:buFont typeface="Wingdings" panose="05000000000000000000" pitchFamily="2" charset="2"/>
              <a:buChar char="ü"/>
            </a:pPr>
            <a:r>
              <a:rPr lang="ar-DZ" sz="4000" dirty="0" smtClean="0">
                <a:latin typeface="Arabic Typesetting" panose="03020402040406030203" pitchFamily="66" charset="-78"/>
                <a:cs typeface="Arabic Typesetting" panose="03020402040406030203" pitchFamily="66" charset="-78"/>
              </a:rPr>
              <a:t> </a:t>
            </a:r>
            <a:r>
              <a:rPr lang="ar-DZ" sz="4000" dirty="0">
                <a:latin typeface="Arabic Typesetting" panose="03020402040406030203" pitchFamily="66" charset="-78"/>
                <a:cs typeface="Arabic Typesetting" panose="03020402040406030203" pitchFamily="66" charset="-78"/>
              </a:rPr>
              <a:t>إ</a:t>
            </a:r>
            <a:r>
              <a:rPr lang="ar-DZ" sz="4000" dirty="0" smtClean="0">
                <a:latin typeface="Arabic Typesetting" panose="03020402040406030203" pitchFamily="66" charset="-78"/>
                <a:cs typeface="Arabic Typesetting" panose="03020402040406030203" pitchFamily="66" charset="-78"/>
              </a:rPr>
              <a:t>هدار الوقت ( محتويات غير مجدية)</a:t>
            </a:r>
          </a:p>
          <a:p>
            <a:pPr algn="r" rtl="1">
              <a:buFont typeface="Wingdings" panose="05000000000000000000" pitchFamily="2" charset="2"/>
              <a:buChar char="ü"/>
            </a:pPr>
            <a:r>
              <a:rPr lang="ar-DZ" sz="4000" dirty="0" smtClean="0">
                <a:latin typeface="Arabic Typesetting" panose="03020402040406030203" pitchFamily="66" charset="-78"/>
                <a:cs typeface="Arabic Typesetting" panose="03020402040406030203" pitchFamily="66" charset="-78"/>
              </a:rPr>
              <a:t>ضعف القدرة على التركيز</a:t>
            </a:r>
          </a:p>
          <a:p>
            <a:pPr algn="r" rtl="1">
              <a:buFont typeface="Wingdings" panose="05000000000000000000" pitchFamily="2" charset="2"/>
              <a:buChar char="ü"/>
            </a:pPr>
            <a:r>
              <a:rPr lang="ar-DZ" sz="4000" dirty="0" smtClean="0">
                <a:latin typeface="Arabic Typesetting" panose="03020402040406030203" pitchFamily="66" charset="-78"/>
                <a:cs typeface="Arabic Typesetting" panose="03020402040406030203" pitchFamily="66" charset="-78"/>
              </a:rPr>
              <a:t>التأثير السلبي على النوم   </a:t>
            </a:r>
            <a:endParaRPr lang="ar-DZ" sz="4000" dirty="0">
              <a:latin typeface="Arabic Typesetting" panose="03020402040406030203" pitchFamily="66" charset="-78"/>
              <a:cs typeface="Arabic Typesetting" panose="03020402040406030203" pitchFamily="66" charset="-78"/>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776537" cy="6858794"/>
          </a:xfrm>
          <a:prstGeom prst="rect">
            <a:avLst/>
          </a:prstGeom>
        </p:spPr>
      </p:pic>
    </p:spTree>
    <p:extLst>
      <p:ext uri="{BB962C8B-B14F-4D97-AF65-F5344CB8AC3E}">
        <p14:creationId xmlns:p14="http://schemas.microsoft.com/office/powerpoint/2010/main" val="3968679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r" rtl="1"/>
            <a:r>
              <a:rPr lang="ar-DZ" dirty="0">
                <a:latin typeface="Sakkal Majalla" panose="02000000000000000000" pitchFamily="2" charset="-78"/>
                <a:cs typeface="Sakkal Majalla" panose="02000000000000000000" pitchFamily="2" charset="-78"/>
              </a:rPr>
              <a:t/>
            </a:r>
            <a:br>
              <a:rPr lang="ar-DZ" dirty="0">
                <a:latin typeface="Sakkal Majalla" panose="02000000000000000000" pitchFamily="2" charset="-78"/>
                <a:cs typeface="Sakkal Majalla" panose="02000000000000000000" pitchFamily="2" charset="-78"/>
              </a:rPr>
            </a:br>
            <a:r>
              <a:rPr lang="ar-DZ" sz="6000" dirty="0">
                <a:latin typeface="Arabic Typesetting" panose="03020402040406030203" pitchFamily="66" charset="-78"/>
                <a:cs typeface="Arabic Typesetting" panose="03020402040406030203" pitchFamily="66" charset="-78"/>
              </a:rPr>
              <a:t>الآثار السلبية على </a:t>
            </a:r>
            <a:r>
              <a:rPr lang="ar-DZ" sz="6000" dirty="0" smtClean="0">
                <a:latin typeface="Arabic Typesetting" panose="03020402040406030203" pitchFamily="66" charset="-78"/>
                <a:cs typeface="Arabic Typesetting" panose="03020402040406030203" pitchFamily="66" charset="-78"/>
              </a:rPr>
              <a:t>الوعي</a:t>
            </a:r>
            <a:br>
              <a:rPr lang="ar-DZ" sz="6000" dirty="0" smtClean="0">
                <a:latin typeface="Arabic Typesetting" panose="03020402040406030203" pitchFamily="66" charset="-78"/>
                <a:cs typeface="Arabic Typesetting" panose="03020402040406030203" pitchFamily="66" charset="-78"/>
              </a:rPr>
            </a:br>
            <a:r>
              <a:rPr lang="ar-DZ" sz="6000" dirty="0" smtClean="0">
                <a:latin typeface="Arabic Typesetting" panose="03020402040406030203" pitchFamily="66" charset="-78"/>
                <a:cs typeface="Arabic Typesetting" panose="03020402040406030203" pitchFamily="66" charset="-78"/>
              </a:rPr>
              <a:t> </a:t>
            </a:r>
            <a:r>
              <a:rPr lang="ar-DZ" sz="6000" dirty="0">
                <a:latin typeface="Arabic Typesetting" panose="03020402040406030203" pitchFamily="66" charset="-78"/>
                <a:cs typeface="Arabic Typesetting" panose="03020402040406030203" pitchFamily="66" charset="-78"/>
              </a:rPr>
              <a:t>الجماعي و الحياة الفكرية للمجتمع :</a:t>
            </a:r>
            <a:br>
              <a:rPr lang="ar-DZ" sz="6000" dirty="0">
                <a:latin typeface="Arabic Typesetting" panose="03020402040406030203" pitchFamily="66" charset="-78"/>
                <a:cs typeface="Arabic Typesetting" panose="03020402040406030203" pitchFamily="66" charset="-78"/>
              </a:rPr>
            </a:br>
            <a:endParaRPr lang="fr-FR" sz="6000" dirty="0">
              <a:latin typeface="Arabic Typesetting" panose="03020402040406030203" pitchFamily="66" charset="-78"/>
              <a:cs typeface="Arabic Typesetting" panose="03020402040406030203" pitchFamily="66" charset="-78"/>
            </a:endParaRPr>
          </a:p>
        </p:txBody>
      </p:sp>
      <p:sp>
        <p:nvSpPr>
          <p:cNvPr id="3" name="Espace réservé du contenu 2"/>
          <p:cNvSpPr>
            <a:spLocks noGrp="1"/>
          </p:cNvSpPr>
          <p:nvPr>
            <p:ph idx="1"/>
          </p:nvPr>
        </p:nvSpPr>
        <p:spPr/>
        <p:txBody>
          <a:bodyPr/>
          <a:lstStyle/>
          <a:p>
            <a:pPr algn="r" rtl="1">
              <a:buFont typeface="Wingdings" panose="05000000000000000000" pitchFamily="2" charset="2"/>
              <a:buChar char="ü"/>
            </a:pPr>
            <a:endParaRPr lang="ar-DZ" dirty="0" smtClean="0">
              <a:latin typeface="Sakkal Majalla" panose="02000000000000000000" pitchFamily="2" charset="-78"/>
              <a:cs typeface="Sakkal Majalla" panose="02000000000000000000" pitchFamily="2" charset="-78"/>
            </a:endParaRPr>
          </a:p>
          <a:p>
            <a:pPr algn="r" rtl="1">
              <a:buFont typeface="Wingdings" panose="05000000000000000000" pitchFamily="2" charset="2"/>
              <a:buChar char="ü"/>
            </a:pPr>
            <a:r>
              <a:rPr lang="ar-DZ" sz="3600" dirty="0" smtClean="0">
                <a:latin typeface="Arabic Typesetting" panose="03020402040406030203" pitchFamily="66" charset="-78"/>
                <a:cs typeface="Arabic Typesetting" panose="03020402040406030203" pitchFamily="66" charset="-78"/>
              </a:rPr>
              <a:t>حلول استقطاب و تطرف الآراء و المواقف محل النقاش الهادئ</a:t>
            </a:r>
            <a:endParaRPr lang="fr-FR" sz="3600" dirty="0" smtClean="0">
              <a:latin typeface="Arabic Typesetting" panose="03020402040406030203" pitchFamily="66" charset="-78"/>
              <a:cs typeface="Arabic Typesetting" panose="03020402040406030203" pitchFamily="66" charset="-78"/>
            </a:endParaRPr>
          </a:p>
          <a:p>
            <a:pPr marL="0" indent="0" algn="r" rtl="1">
              <a:buNone/>
            </a:pPr>
            <a:r>
              <a:rPr lang="ar-DZ" sz="3600" dirty="0" smtClean="0">
                <a:latin typeface="Arabic Typesetting" panose="03020402040406030203" pitchFamily="66" charset="-78"/>
                <a:cs typeface="Arabic Typesetting" panose="03020402040406030203" pitchFamily="66" charset="-78"/>
              </a:rPr>
              <a:t> و الموضوعي ( </a:t>
            </a:r>
            <a:r>
              <a:rPr lang="fr-FR" sz="3600" dirty="0" smtClean="0">
                <a:latin typeface="Arabic Typesetting" panose="03020402040406030203" pitchFamily="66" charset="-78"/>
                <a:cs typeface="Arabic Typesetting" panose="03020402040406030203" pitchFamily="66" charset="-78"/>
              </a:rPr>
              <a:t>polarisation des opinions</a:t>
            </a:r>
            <a:r>
              <a:rPr lang="ar-DZ" sz="3600" dirty="0" smtClean="0">
                <a:latin typeface="Arabic Typesetting" panose="03020402040406030203" pitchFamily="66" charset="-78"/>
                <a:cs typeface="Arabic Typesetting" panose="03020402040406030203" pitchFamily="66" charset="-78"/>
              </a:rPr>
              <a:t> </a:t>
            </a:r>
            <a:r>
              <a:rPr lang="fr-FR" sz="3600" dirty="0" smtClean="0">
                <a:latin typeface="Arabic Typesetting" panose="03020402040406030203" pitchFamily="66" charset="-78"/>
                <a:cs typeface="Arabic Typesetting" panose="03020402040406030203" pitchFamily="66" charset="-78"/>
              </a:rPr>
              <a:t>(</a:t>
            </a:r>
          </a:p>
          <a:p>
            <a:pPr marL="0" indent="0" algn="r" rtl="1">
              <a:buNone/>
            </a:pPr>
            <a:endParaRPr lang="ar-DZ" sz="3600" dirty="0" smtClean="0">
              <a:latin typeface="Arabic Typesetting" panose="03020402040406030203" pitchFamily="66" charset="-78"/>
              <a:cs typeface="Arabic Typesetting" panose="03020402040406030203" pitchFamily="66" charset="-78"/>
            </a:endParaRPr>
          </a:p>
          <a:p>
            <a:pPr algn="r" rtl="1">
              <a:buFont typeface="Wingdings" panose="05000000000000000000" pitchFamily="2" charset="2"/>
              <a:buChar char="ü"/>
            </a:pPr>
            <a:r>
              <a:rPr lang="ar-DZ" sz="3600" dirty="0" smtClean="0">
                <a:latin typeface="Arabic Typesetting" panose="03020402040406030203" pitchFamily="66" charset="-78"/>
                <a:cs typeface="Arabic Typesetting" panose="03020402040406030203" pitchFamily="66" charset="-78"/>
              </a:rPr>
              <a:t>تزايد الاهتمام بالمحتويات الترفيهية بدلا من النقاش حول المسائل</a:t>
            </a:r>
          </a:p>
          <a:p>
            <a:pPr marL="0" indent="0" algn="r" rtl="1">
              <a:buNone/>
            </a:pPr>
            <a:r>
              <a:rPr lang="ar-DZ" sz="3600" dirty="0" smtClean="0">
                <a:latin typeface="Arabic Typesetting" panose="03020402040406030203" pitchFamily="66" charset="-78"/>
                <a:cs typeface="Arabic Typesetting" panose="03020402040406030203" pitchFamily="66" charset="-78"/>
              </a:rPr>
              <a:t> ذات الصلة بالمصلحة العامة </a:t>
            </a:r>
          </a:p>
          <a:p>
            <a:pPr algn="r" rtl="1"/>
            <a:endParaRPr lang="fr-FR" sz="3600" dirty="0">
              <a:latin typeface="Arabic Typesetting" panose="03020402040406030203" pitchFamily="66" charset="-78"/>
              <a:cs typeface="Arabic Typesetting" panose="03020402040406030203" pitchFamily="66" charset="-78"/>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1" y="0"/>
            <a:ext cx="4584032" cy="6858000"/>
          </a:xfrm>
          <a:prstGeom prst="rect">
            <a:avLst/>
          </a:prstGeom>
        </p:spPr>
      </p:pic>
    </p:spTree>
    <p:extLst>
      <p:ext uri="{BB962C8B-B14F-4D97-AF65-F5344CB8AC3E}">
        <p14:creationId xmlns:p14="http://schemas.microsoft.com/office/powerpoint/2010/main" val="5060270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sz="4400" dirty="0" smtClean="0">
                <a:latin typeface="Sakkal Majalla" pitchFamily="2" charset="-78"/>
                <a:cs typeface="Sakkal Majalla" pitchFamily="2" charset="-78"/>
              </a:rPr>
              <a:t>المزايا بالنسبة للقضاء </a:t>
            </a:r>
            <a:endParaRPr lang="fr-FR" sz="4400" dirty="0">
              <a:latin typeface="Sakkal Majalla" pitchFamily="2" charset="-78"/>
              <a:cs typeface="Sakkal Majalla" pitchFamily="2" charset="-78"/>
            </a:endParaRPr>
          </a:p>
        </p:txBody>
      </p:sp>
      <p:sp>
        <p:nvSpPr>
          <p:cNvPr id="3" name="Espace réservé du contenu 2"/>
          <p:cNvSpPr>
            <a:spLocks noGrp="1"/>
          </p:cNvSpPr>
          <p:nvPr>
            <p:ph idx="1"/>
          </p:nvPr>
        </p:nvSpPr>
        <p:spPr/>
        <p:txBody>
          <a:bodyPr>
            <a:normAutofit/>
          </a:bodyPr>
          <a:lstStyle/>
          <a:p>
            <a:pPr marL="0" indent="0" algn="r" rtl="1">
              <a:buNone/>
            </a:pPr>
            <a:endParaRPr lang="ar-DZ" sz="3600" dirty="0">
              <a:latin typeface="Sakkal Majalla" pitchFamily="2" charset="-78"/>
              <a:cs typeface="Sakkal Majalla" pitchFamily="2" charset="-78"/>
            </a:endParaRPr>
          </a:p>
          <a:p>
            <a:pPr algn="r" rtl="1"/>
            <a:r>
              <a:rPr lang="ar-DZ" sz="3600" dirty="0">
                <a:latin typeface="Sakkal Majalla" pitchFamily="2" charset="-78"/>
                <a:cs typeface="Sakkal Majalla" pitchFamily="2" charset="-78"/>
              </a:rPr>
              <a:t>تحسين خدمات المرفق القضائي </a:t>
            </a:r>
          </a:p>
          <a:p>
            <a:pPr algn="r" rtl="1"/>
            <a:r>
              <a:rPr lang="ar-DZ" sz="3600" dirty="0">
                <a:latin typeface="Sakkal Majalla" pitchFamily="2" charset="-78"/>
                <a:cs typeface="Sakkal Majalla" pitchFamily="2" charset="-78"/>
              </a:rPr>
              <a:t>فرصة للتعريف بالقضاء و تعزيز ثقة الجمهور فيه،</a:t>
            </a:r>
          </a:p>
          <a:p>
            <a:pPr algn="r" rtl="1"/>
            <a:r>
              <a:rPr lang="ar-DZ" sz="3600" dirty="0">
                <a:latin typeface="Sakkal Majalla" pitchFamily="2" charset="-78"/>
                <a:cs typeface="Sakkal Majalla" pitchFamily="2" charset="-78"/>
              </a:rPr>
              <a:t>أداة  لنشر الثقافة القانونية لدى الجمهور و لممتهني القانون على نطاق واسع</a:t>
            </a:r>
          </a:p>
          <a:p>
            <a:pPr algn="r" rtl="1"/>
            <a:endParaRPr lang="fr-FR" sz="3600" dirty="0">
              <a:latin typeface="Sakkal Majalla" pitchFamily="2" charset="-78"/>
              <a:cs typeface="Sakkal Majalla" pitchFamily="2" charset="-78"/>
            </a:endParaRPr>
          </a:p>
        </p:txBody>
      </p:sp>
    </p:spTree>
    <p:extLst>
      <p:ext uri="{BB962C8B-B14F-4D97-AF65-F5344CB8AC3E}">
        <p14:creationId xmlns:p14="http://schemas.microsoft.com/office/powerpoint/2010/main" val="28445520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sz="4000" dirty="0" smtClean="0">
                <a:latin typeface="Sakkal Majalla" panose="02000000000000000000" pitchFamily="2" charset="-78"/>
                <a:cs typeface="Sakkal Majalla" panose="02000000000000000000" pitchFamily="2" charset="-78"/>
              </a:rPr>
              <a:t>المخاطر الخاصة بالنسبة للقضاة</a:t>
            </a:r>
            <a:r>
              <a:rPr lang="fr-FR" sz="4000" dirty="0" smtClean="0">
                <a:latin typeface="Sakkal Majalla" panose="02000000000000000000" pitchFamily="2" charset="-78"/>
                <a:cs typeface="Sakkal Majalla" panose="02000000000000000000" pitchFamily="2" charset="-78"/>
              </a:rPr>
              <a:t> </a:t>
            </a:r>
            <a:r>
              <a:rPr lang="ar-DZ" sz="4000" dirty="0" smtClean="0">
                <a:latin typeface="Sakkal Majalla" panose="02000000000000000000" pitchFamily="2" charset="-78"/>
                <a:cs typeface="Sakkal Majalla" panose="02000000000000000000" pitchFamily="2" charset="-78"/>
              </a:rPr>
              <a:t> </a:t>
            </a:r>
            <a:endParaRPr lang="fr-FR" sz="4000" dirty="0">
              <a:latin typeface="Sakkal Majalla" panose="02000000000000000000" pitchFamily="2" charset="-78"/>
              <a:cs typeface="Sakkal Majalla" panose="02000000000000000000" pitchFamily="2" charset="-78"/>
            </a:endParaRPr>
          </a:p>
        </p:txBody>
      </p:sp>
      <p:sp>
        <p:nvSpPr>
          <p:cNvPr id="3" name="Espace réservé du contenu 2"/>
          <p:cNvSpPr>
            <a:spLocks noGrp="1"/>
          </p:cNvSpPr>
          <p:nvPr>
            <p:ph idx="1"/>
          </p:nvPr>
        </p:nvSpPr>
        <p:spPr/>
        <p:txBody>
          <a:bodyPr>
            <a:normAutofit/>
          </a:bodyPr>
          <a:lstStyle/>
          <a:p>
            <a:pPr algn="r" rtl="1"/>
            <a:r>
              <a:rPr lang="ar-DZ" sz="3600" b="1" dirty="0" smtClean="0">
                <a:solidFill>
                  <a:srgbClr val="FFFF00"/>
                </a:solidFill>
                <a:latin typeface="Sakkal Majalla" panose="02000000000000000000" pitchFamily="2" charset="-78"/>
                <a:cs typeface="Sakkal Majalla" panose="02000000000000000000" pitchFamily="2" charset="-78"/>
              </a:rPr>
              <a:t>الإخلال بواجب الحياد</a:t>
            </a:r>
            <a:r>
              <a:rPr lang="ar-DZ" sz="3600" b="1" dirty="0" smtClean="0">
                <a:latin typeface="Sakkal Majalla" panose="02000000000000000000" pitchFamily="2" charset="-78"/>
                <a:cs typeface="Sakkal Majalla" panose="02000000000000000000" pitchFamily="2" charset="-78"/>
              </a:rPr>
              <a:t> من خلال :</a:t>
            </a:r>
          </a:p>
          <a:p>
            <a:pPr algn="r" rtl="1">
              <a:buFont typeface="Wingdings" panose="05000000000000000000" pitchFamily="2" charset="2"/>
              <a:buChar char="ü"/>
            </a:pPr>
            <a:r>
              <a:rPr lang="ar-DZ" sz="3600" dirty="0">
                <a:latin typeface="Sakkal Majalla" panose="02000000000000000000" pitchFamily="2" charset="-78"/>
                <a:cs typeface="Sakkal Majalla" panose="02000000000000000000" pitchFamily="2" charset="-78"/>
              </a:rPr>
              <a:t> </a:t>
            </a:r>
            <a:r>
              <a:rPr lang="ar-DZ" sz="3600" dirty="0" smtClean="0">
                <a:latin typeface="Sakkal Majalla" panose="02000000000000000000" pitchFamily="2" charset="-78"/>
                <a:cs typeface="Sakkal Majalla" panose="02000000000000000000" pitchFamily="2" charset="-78"/>
              </a:rPr>
              <a:t>التعليقات و المحتويات التي ينشرها القاضي و التي تكون صريحة أو يتم تفسيرها على نحو يعطي فكرة صحيحة أو خاطئة عن مواقفه المسبقة في نزاعات قد تعرض عليه،</a:t>
            </a:r>
          </a:p>
          <a:p>
            <a:pPr algn="r" rtl="1">
              <a:buFont typeface="Wingdings" panose="05000000000000000000" pitchFamily="2" charset="2"/>
              <a:buChar char="ü"/>
            </a:pPr>
            <a:r>
              <a:rPr lang="ar-DZ" sz="3600" dirty="0">
                <a:latin typeface="Sakkal Majalla" panose="02000000000000000000" pitchFamily="2" charset="-78"/>
                <a:cs typeface="Sakkal Majalla" panose="02000000000000000000" pitchFamily="2" charset="-78"/>
              </a:rPr>
              <a:t> ا</a:t>
            </a:r>
            <a:r>
              <a:rPr lang="ar-DZ" sz="3600" dirty="0" smtClean="0">
                <a:latin typeface="Sakkal Majalla" panose="02000000000000000000" pitchFamily="2" charset="-78"/>
                <a:cs typeface="Sakkal Majalla" panose="02000000000000000000" pitchFamily="2" charset="-78"/>
              </a:rPr>
              <a:t>لمجموعات التي ينضم اليها القاضي،</a:t>
            </a:r>
          </a:p>
          <a:p>
            <a:pPr algn="r" rtl="1">
              <a:buFont typeface="Wingdings" panose="05000000000000000000" pitchFamily="2" charset="2"/>
              <a:buChar char="ü"/>
            </a:pPr>
            <a:r>
              <a:rPr lang="ar-DZ" sz="3600" dirty="0" smtClean="0">
                <a:latin typeface="Sakkal Majalla" panose="02000000000000000000" pitchFamily="2" charset="-78"/>
                <a:cs typeface="Sakkal Majalla" panose="02000000000000000000" pitchFamily="2" charset="-78"/>
              </a:rPr>
              <a:t>علاقات الصداقة التي يربطها،</a:t>
            </a:r>
          </a:p>
          <a:p>
            <a:pPr marL="0" indent="0" algn="r" rtl="1">
              <a:buNone/>
            </a:pPr>
            <a:endParaRPr lang="fr-F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6535153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pPr algn="r" rtl="1"/>
            <a:r>
              <a:rPr lang="ar-DZ" sz="3600" dirty="0">
                <a:solidFill>
                  <a:srgbClr val="FFFF00"/>
                </a:solidFill>
                <a:latin typeface="Sakkal Majalla" panose="02000000000000000000" pitchFamily="2" charset="-78"/>
                <a:cs typeface="Sakkal Majalla" panose="02000000000000000000" pitchFamily="2" charset="-78"/>
              </a:rPr>
              <a:t>خرق واجب التحفظ </a:t>
            </a:r>
            <a:r>
              <a:rPr lang="ar-DZ" sz="3600" dirty="0">
                <a:latin typeface="Sakkal Majalla" panose="02000000000000000000" pitchFamily="2" charset="-78"/>
                <a:cs typeface="Sakkal Majalla" panose="02000000000000000000" pitchFamily="2" charset="-78"/>
              </a:rPr>
              <a:t>من خلال :</a:t>
            </a:r>
          </a:p>
          <a:p>
            <a:pPr algn="r" rtl="1"/>
            <a:endParaRPr lang="ar-DZ" sz="3600" dirty="0" smtClean="0">
              <a:latin typeface="Sakkal Majalla" panose="02000000000000000000" pitchFamily="2" charset="-78"/>
              <a:cs typeface="Sakkal Majalla" panose="02000000000000000000" pitchFamily="2" charset="-78"/>
            </a:endParaRPr>
          </a:p>
          <a:p>
            <a:pPr algn="r" rtl="1">
              <a:buFont typeface="Wingdings" panose="05000000000000000000" pitchFamily="2" charset="2"/>
              <a:buChar char="ü"/>
            </a:pPr>
            <a:r>
              <a:rPr lang="ar-DZ" sz="3600" dirty="0" smtClean="0">
                <a:latin typeface="Sakkal Majalla" panose="02000000000000000000" pitchFamily="2" charset="-78"/>
                <a:cs typeface="Sakkal Majalla" panose="02000000000000000000" pitchFamily="2" charset="-78"/>
              </a:rPr>
              <a:t>التعليقات </a:t>
            </a:r>
            <a:r>
              <a:rPr lang="ar-DZ" sz="3600" dirty="0">
                <a:latin typeface="Sakkal Majalla" panose="02000000000000000000" pitchFamily="2" charset="-78"/>
                <a:cs typeface="Sakkal Majalla" panose="02000000000000000000" pitchFamily="2" charset="-78"/>
              </a:rPr>
              <a:t>التي لا تليق بهيبة القضاء، </a:t>
            </a:r>
          </a:p>
          <a:p>
            <a:pPr algn="r" rtl="1">
              <a:buFont typeface="Wingdings" panose="05000000000000000000" pitchFamily="2" charset="2"/>
              <a:buChar char="ü"/>
            </a:pPr>
            <a:r>
              <a:rPr lang="ar-DZ" sz="3600" dirty="0">
                <a:latin typeface="Sakkal Majalla" panose="02000000000000000000" pitchFamily="2" charset="-78"/>
                <a:cs typeface="Sakkal Majalla" panose="02000000000000000000" pitchFamily="2" charset="-78"/>
              </a:rPr>
              <a:t>التعليقات التي يبديها حول قضايا مطروحة أمامه أو فصل فيها زملاؤه،</a:t>
            </a:r>
          </a:p>
          <a:p>
            <a:pPr algn="r" rtl="1">
              <a:buFont typeface="Wingdings" panose="05000000000000000000" pitchFamily="2" charset="2"/>
              <a:buChar char="ü"/>
            </a:pPr>
            <a:r>
              <a:rPr lang="ar-DZ" sz="3600" dirty="0">
                <a:latin typeface="Sakkal Majalla" panose="02000000000000000000" pitchFamily="2" charset="-78"/>
                <a:cs typeface="Sakkal Majalla" panose="02000000000000000000" pitchFamily="2" charset="-78"/>
              </a:rPr>
              <a:t>الصور التي ينشرها أو التي تنشر له ،</a:t>
            </a:r>
          </a:p>
          <a:p>
            <a:pPr algn="r" rtl="1"/>
            <a:endParaRPr lang="fr-FR" sz="3600" dirty="0"/>
          </a:p>
        </p:txBody>
      </p:sp>
    </p:spTree>
    <p:extLst>
      <p:ext uri="{BB962C8B-B14F-4D97-AF65-F5344CB8AC3E}">
        <p14:creationId xmlns:p14="http://schemas.microsoft.com/office/powerpoint/2010/main" val="1163171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pPr algn="r" rtl="1"/>
            <a:endParaRPr lang="ar-DZ" dirty="0" smtClean="0">
              <a:latin typeface="Sakkal Majalla" panose="02000000000000000000" pitchFamily="2" charset="-78"/>
              <a:cs typeface="Sakkal Majalla" panose="02000000000000000000" pitchFamily="2" charset="-78"/>
            </a:endParaRPr>
          </a:p>
          <a:p>
            <a:pPr algn="r" rtl="1"/>
            <a:r>
              <a:rPr lang="ar-DZ" sz="3900" dirty="0" smtClean="0">
                <a:solidFill>
                  <a:srgbClr val="FFFF00"/>
                </a:solidFill>
                <a:latin typeface="Sakkal Majalla" panose="02000000000000000000" pitchFamily="2" charset="-78"/>
                <a:cs typeface="Sakkal Majalla" panose="02000000000000000000" pitchFamily="2" charset="-78"/>
              </a:rPr>
              <a:t>إفشاء سرية المداولات  أو أسرار التحقيق</a:t>
            </a:r>
          </a:p>
          <a:p>
            <a:pPr algn="r" rtl="1"/>
            <a:endParaRPr lang="ar-DZ" sz="3900" dirty="0" smtClean="0">
              <a:latin typeface="Sakkal Majalla" panose="02000000000000000000" pitchFamily="2" charset="-78"/>
              <a:cs typeface="Sakkal Majalla" panose="02000000000000000000" pitchFamily="2" charset="-78"/>
            </a:endParaRPr>
          </a:p>
          <a:p>
            <a:pPr algn="r" rtl="1"/>
            <a:r>
              <a:rPr lang="ar-DZ" sz="3900" dirty="0" smtClean="0">
                <a:latin typeface="Sakkal Majalla" panose="02000000000000000000" pitchFamily="2" charset="-78"/>
                <a:cs typeface="Sakkal Majalla" panose="02000000000000000000" pitchFamily="2" charset="-78"/>
              </a:rPr>
              <a:t>التأثر بضغط الرأي العام أو بالحملات التي قد تستهدفه  و تعلق عليه سواء في كيفية إدارته للجلسة و بالتطرق لحياته الخاصة ،</a:t>
            </a:r>
          </a:p>
          <a:p>
            <a:pPr algn="r" rtl="1"/>
            <a:endParaRPr lang="ar-DZ" sz="1400" dirty="0" smtClean="0">
              <a:latin typeface="Sakkal Majalla" panose="02000000000000000000" pitchFamily="2" charset="-78"/>
              <a:cs typeface="Sakkal Majalla" panose="02000000000000000000" pitchFamily="2" charset="-78"/>
            </a:endParaRPr>
          </a:p>
          <a:p>
            <a:pPr algn="r" rtl="1"/>
            <a:r>
              <a:rPr lang="ar-DZ" sz="3900" dirty="0" smtClean="0">
                <a:latin typeface="Sakkal Majalla" panose="02000000000000000000" pitchFamily="2" charset="-78"/>
                <a:cs typeface="Sakkal Majalla" panose="02000000000000000000" pitchFamily="2" charset="-78"/>
              </a:rPr>
              <a:t>مخاطر </a:t>
            </a:r>
            <a:r>
              <a:rPr lang="ar-DZ" sz="3900" dirty="0" err="1" smtClean="0">
                <a:latin typeface="Sakkal Majalla" panose="02000000000000000000" pitchFamily="2" charset="-78"/>
                <a:cs typeface="Sakkal Majalla" panose="02000000000000000000" pitchFamily="2" charset="-78"/>
              </a:rPr>
              <a:t>إنتحال</a:t>
            </a:r>
            <a:r>
              <a:rPr lang="ar-DZ" sz="3900" dirty="0" smtClean="0">
                <a:latin typeface="Sakkal Majalla" panose="02000000000000000000" pitchFamily="2" charset="-78"/>
                <a:cs typeface="Sakkal Majalla" panose="02000000000000000000" pitchFamily="2" charset="-78"/>
              </a:rPr>
              <a:t> هويته و استعمال حساب باسمه لنشر محتويات غير لائقة تنسب اليه</a:t>
            </a:r>
          </a:p>
          <a:p>
            <a:pPr algn="r" rtl="1"/>
            <a:endParaRPr lang="ar-DZ" dirty="0">
              <a:latin typeface="Sakkal Majalla" panose="02000000000000000000" pitchFamily="2" charset="-78"/>
              <a:cs typeface="Sakkal Majalla" panose="02000000000000000000" pitchFamily="2" charset="-78"/>
            </a:endParaRPr>
          </a:p>
          <a:p>
            <a:pPr marL="0" indent="0" algn="r" rtl="1">
              <a:buNone/>
            </a:pPr>
            <a:r>
              <a:rPr lang="ar-DZ" dirty="0" smtClean="0">
                <a:latin typeface="Sakkal Majalla" panose="02000000000000000000" pitchFamily="2" charset="-78"/>
                <a:cs typeface="Sakkal Majalla" panose="02000000000000000000" pitchFamily="2" charset="-78"/>
              </a:rPr>
              <a:t> </a:t>
            </a:r>
            <a:endParaRPr lang="fr-F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992354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endParaRPr lang="fr-FR" dirty="0">
              <a:solidFill>
                <a:schemeClr val="tx1"/>
              </a:solidFill>
              <a:latin typeface="Arabic Typesetting" panose="03020402040406030203" pitchFamily="66" charset="-78"/>
              <a:cs typeface="Arabic Typesetting" panose="03020402040406030203" pitchFamily="66" charset="-78"/>
            </a:endParaRPr>
          </a:p>
        </p:txBody>
      </p:sp>
      <p:sp>
        <p:nvSpPr>
          <p:cNvPr id="3" name="Espace réservé du contenu 2"/>
          <p:cNvSpPr>
            <a:spLocks noGrp="1"/>
          </p:cNvSpPr>
          <p:nvPr>
            <p:ph idx="1"/>
          </p:nvPr>
        </p:nvSpPr>
        <p:spPr/>
        <p:txBody>
          <a:bodyPr/>
          <a:lstStyle/>
          <a:p>
            <a:pPr algn="r" rtl="1"/>
            <a:endParaRPr lang="ar-DZ" dirty="0"/>
          </a:p>
          <a:p>
            <a:pPr marL="0" indent="0" algn="ctr" rtl="1">
              <a:buNone/>
            </a:pPr>
            <a:r>
              <a:rPr lang="ar-DZ" sz="4400" dirty="0">
                <a:solidFill>
                  <a:schemeClr val="tx1"/>
                </a:solidFill>
                <a:latin typeface="Sakkal Majalla" panose="02000000000000000000" pitchFamily="2" charset="-78"/>
                <a:cs typeface="Sakkal Majalla" panose="02000000000000000000" pitchFamily="2" charset="-78"/>
              </a:rPr>
              <a:t>ما هي الحلول لحماية القاضي من هذه المخاطر و ما الدور المنتظر من أخلاقيات المهنة؟ </a:t>
            </a:r>
            <a:r>
              <a:rPr lang="fr-FR" sz="4400" dirty="0">
                <a:solidFill>
                  <a:schemeClr val="tx1"/>
                </a:solidFill>
                <a:latin typeface="Sakkal Majalla" panose="02000000000000000000" pitchFamily="2" charset="-78"/>
                <a:cs typeface="Sakkal Majalla" panose="02000000000000000000" pitchFamily="2" charset="-78"/>
              </a:rPr>
              <a:t>     </a:t>
            </a:r>
            <a:endParaRPr lang="ar-DZ" sz="4400" dirty="0" smtClean="0">
              <a:solidFill>
                <a:schemeClr val="tx1"/>
              </a:solidFill>
              <a:latin typeface="Sakkal Majalla" panose="02000000000000000000" pitchFamily="2" charset="-78"/>
              <a:cs typeface="Sakkal Majalla" panose="02000000000000000000" pitchFamily="2" charset="-78"/>
            </a:endParaRPr>
          </a:p>
          <a:p>
            <a:pPr marL="0" indent="0" algn="ctr" rtl="1">
              <a:buNone/>
            </a:pPr>
            <a:r>
              <a:rPr lang="ar-DZ" sz="4400" dirty="0" smtClean="0">
                <a:solidFill>
                  <a:schemeClr val="tx1"/>
                </a:solidFill>
                <a:latin typeface="Sakkal Majalla" panose="02000000000000000000" pitchFamily="2" charset="-78"/>
                <a:cs typeface="Sakkal Majalla" panose="02000000000000000000" pitchFamily="2" charset="-78"/>
              </a:rPr>
              <a:t> </a:t>
            </a:r>
            <a:endParaRPr lang="fr-FR" sz="4400" dirty="0">
              <a:solidFill>
                <a:schemeClr val="tx1"/>
              </a:solidFill>
              <a:latin typeface="Sakkal Majalla" panose="02000000000000000000" pitchFamily="2" charset="-78"/>
              <a:cs typeface="Sakkal Majalla" panose="02000000000000000000" pitchFamily="2" charset="-78"/>
            </a:endParaRPr>
          </a:p>
          <a:p>
            <a:pPr algn="ctr" rtl="1"/>
            <a:endParaRPr lang="fr-FR" sz="4400" dirty="0">
              <a:latin typeface="Sakkal Majalla" panose="02000000000000000000" pitchFamily="2" charset="-78"/>
              <a:cs typeface="Sakkal Majalla" panose="02000000000000000000" pitchFamily="2" charset="-78"/>
            </a:endParaRPr>
          </a:p>
        </p:txBody>
      </p:sp>
      <p:pic>
        <p:nvPicPr>
          <p:cNvPr id="4" name="Image 3"/>
          <p:cNvPicPr>
            <a:picLocks noChangeAspect="1"/>
          </p:cNvPicPr>
          <p:nvPr/>
        </p:nvPicPr>
        <p:blipFill>
          <a:blip r:embed="rId2"/>
          <a:stretch>
            <a:fillRect/>
          </a:stretch>
        </p:blipFill>
        <p:spPr>
          <a:xfrm>
            <a:off x="4770337" y="3617667"/>
            <a:ext cx="3444539" cy="2883658"/>
          </a:xfrm>
          <a:prstGeom prst="rect">
            <a:avLst/>
          </a:prstGeom>
        </p:spPr>
      </p:pic>
    </p:spTree>
    <p:extLst>
      <p:ext uri="{BB962C8B-B14F-4D97-AF65-F5344CB8AC3E}">
        <p14:creationId xmlns:p14="http://schemas.microsoft.com/office/powerpoint/2010/main" val="22529151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sz="4000" b="1" dirty="0" smtClean="0">
                <a:latin typeface="Sakkal Majalla" panose="02000000000000000000" pitchFamily="2" charset="-78"/>
                <a:cs typeface="Sakkal Majalla" panose="02000000000000000000" pitchFamily="2" charset="-78"/>
              </a:rPr>
              <a:t>محاولات لمنع </a:t>
            </a:r>
            <a:r>
              <a:rPr lang="ar-DZ" sz="4000" b="1" dirty="0">
                <a:latin typeface="Sakkal Majalla" panose="02000000000000000000" pitchFamily="2" charset="-78"/>
                <a:cs typeface="Sakkal Majalla" panose="02000000000000000000" pitchFamily="2" charset="-78"/>
              </a:rPr>
              <a:t>القضاة من استعمال وسائل التواصل الاجتماعي </a:t>
            </a:r>
            <a:br>
              <a:rPr lang="ar-DZ" sz="4000" b="1" dirty="0">
                <a:latin typeface="Sakkal Majalla" panose="02000000000000000000" pitchFamily="2" charset="-78"/>
                <a:cs typeface="Sakkal Majalla" panose="02000000000000000000" pitchFamily="2" charset="-78"/>
              </a:rPr>
            </a:br>
            <a:endParaRPr lang="fr-FR" sz="4000" dirty="0"/>
          </a:p>
        </p:txBody>
      </p:sp>
      <p:sp>
        <p:nvSpPr>
          <p:cNvPr id="3" name="Espace réservé du contenu 2"/>
          <p:cNvSpPr>
            <a:spLocks noGrp="1"/>
          </p:cNvSpPr>
          <p:nvPr>
            <p:ph idx="1"/>
          </p:nvPr>
        </p:nvSpPr>
        <p:spPr>
          <a:xfrm>
            <a:off x="1119999" y="1244906"/>
            <a:ext cx="10546863" cy="5475383"/>
          </a:xfrm>
        </p:spPr>
        <p:txBody>
          <a:bodyPr>
            <a:normAutofit fontScale="77500" lnSpcReduction="20000"/>
          </a:bodyPr>
          <a:lstStyle/>
          <a:p>
            <a:pPr algn="r" rtl="1">
              <a:lnSpc>
                <a:spcPct val="120000"/>
              </a:lnSpc>
            </a:pPr>
            <a:endParaRPr lang="ar-DZ" sz="3900" b="1" dirty="0" smtClean="0">
              <a:latin typeface="Sakkal Majalla" panose="02000000000000000000" pitchFamily="2" charset="-78"/>
              <a:cs typeface="Sakkal Majalla" panose="02000000000000000000" pitchFamily="2" charset="-78"/>
            </a:endParaRPr>
          </a:p>
          <a:p>
            <a:pPr algn="r" rtl="1">
              <a:lnSpc>
                <a:spcPct val="120000"/>
              </a:lnSpc>
            </a:pPr>
            <a:r>
              <a:rPr lang="ar-DZ" sz="3900" dirty="0" smtClean="0">
                <a:latin typeface="Sakkal Majalla" panose="02000000000000000000" pitchFamily="2" charset="-78"/>
                <a:cs typeface="Sakkal Majalla" panose="02000000000000000000" pitchFamily="2" charset="-78"/>
              </a:rPr>
              <a:t>في  2012 صدر أمر ملكي في المملكة السعودية يدعو القضاة الى تجنب الكتابة في الصحف و وسائل التواصل الاجتماعي  و </a:t>
            </a:r>
            <a:r>
              <a:rPr lang="ar-DZ" sz="3900" dirty="0">
                <a:latin typeface="Sakkal Majalla" panose="02000000000000000000" pitchFamily="2" charset="-78"/>
                <a:cs typeface="Sakkal Majalla" panose="02000000000000000000" pitchFamily="2" charset="-78"/>
              </a:rPr>
              <a:t> </a:t>
            </a:r>
            <a:r>
              <a:rPr lang="ar-DZ" sz="3900" dirty="0" smtClean="0">
                <a:latin typeface="Sakkal Majalla" panose="02000000000000000000" pitchFamily="2" charset="-78"/>
                <a:cs typeface="Sakkal Majalla" panose="02000000000000000000" pitchFamily="2" charset="-78"/>
              </a:rPr>
              <a:t>صرح وزير العدل آنذاك أن الأمر يتعلق بترتيبات وقائية و احترازية و أن الغاية هي «حفظ هيبة القضاء و تعزيز استقلاله» ،</a:t>
            </a:r>
          </a:p>
          <a:p>
            <a:pPr algn="r" rtl="1">
              <a:lnSpc>
                <a:spcPct val="120000"/>
              </a:lnSpc>
              <a:buFontTx/>
              <a:buChar char="-"/>
            </a:pPr>
            <a:endParaRPr lang="ar-DZ" sz="3900" dirty="0" smtClean="0">
              <a:latin typeface="Sakkal Majalla" panose="02000000000000000000" pitchFamily="2" charset="-78"/>
              <a:cs typeface="Sakkal Majalla" panose="02000000000000000000" pitchFamily="2" charset="-78"/>
            </a:endParaRPr>
          </a:p>
          <a:p>
            <a:pPr algn="just" rtl="1" fontAlgn="ctr">
              <a:lnSpc>
                <a:spcPct val="120000"/>
              </a:lnSpc>
            </a:pPr>
            <a:r>
              <a:rPr lang="ar-DZ" sz="3900" dirty="0">
                <a:latin typeface="Sakkal Majalla" panose="02000000000000000000" pitchFamily="2" charset="-78"/>
                <a:cs typeface="Sakkal Majalla" panose="02000000000000000000" pitchFamily="2" charset="-78"/>
              </a:rPr>
              <a:t>في عام 2014، أصدرت محكمة النقض المصرية قرارًا يقضي بمنع القضاة من استخدام منصات التواصل الاجتماعي، سواء كانت خاصة أو عامة</a:t>
            </a:r>
            <a:r>
              <a:rPr lang="ar-DZ" sz="3900" dirty="0" smtClean="0">
                <a:latin typeface="Sakkal Majalla" panose="02000000000000000000" pitchFamily="2" charset="-78"/>
                <a:cs typeface="Sakkal Majalla" panose="02000000000000000000" pitchFamily="2" charset="-78"/>
              </a:rPr>
              <a:t>، </a:t>
            </a:r>
            <a:r>
              <a:rPr lang="ar-DZ" sz="3900" dirty="0">
                <a:latin typeface="Sakkal Majalla" panose="02000000000000000000" pitchFamily="2" charset="-78"/>
                <a:cs typeface="Sakkal Majalla" panose="02000000000000000000" pitchFamily="2" charset="-78"/>
              </a:rPr>
              <a:t>سواء كان ذلك بصفتهم الشخصية أو بصفتهم القضائية، وأيًا كان </a:t>
            </a:r>
            <a:r>
              <a:rPr lang="ar-DZ" sz="3900" dirty="0" smtClean="0">
                <a:latin typeface="Sakkal Majalla" panose="02000000000000000000" pitchFamily="2" charset="-78"/>
                <a:cs typeface="Sakkal Majalla" panose="02000000000000000000" pitchFamily="2" charset="-78"/>
              </a:rPr>
              <a:t>الموضوع</a:t>
            </a:r>
            <a:r>
              <a:rPr lang="ar-DZ" sz="3900" dirty="0">
                <a:latin typeface="Sakkal Majalla" panose="02000000000000000000" pitchFamily="2" charset="-78"/>
                <a:cs typeface="Sakkal Majalla" panose="02000000000000000000" pitchFamily="2" charset="-78"/>
              </a:rPr>
              <a:t> </a:t>
            </a:r>
            <a:r>
              <a:rPr lang="ar-DZ" sz="3900" dirty="0" smtClean="0">
                <a:latin typeface="Sakkal Majalla" panose="02000000000000000000" pitchFamily="2" charset="-78"/>
                <a:cs typeface="Sakkal Majalla" panose="02000000000000000000" pitchFamily="2" charset="-78"/>
              </a:rPr>
              <a:t>و ذلك بهدف  «الحفاظ </a:t>
            </a:r>
            <a:r>
              <a:rPr lang="ar-DZ" sz="3900" dirty="0">
                <a:latin typeface="Sakkal Majalla" panose="02000000000000000000" pitchFamily="2" charset="-78"/>
                <a:cs typeface="Sakkal Majalla" panose="02000000000000000000" pitchFamily="2" charset="-78"/>
              </a:rPr>
              <a:t>على استقلالية ونزاهة القضاء، وتجنب أي تأثير على الأحكام </a:t>
            </a:r>
            <a:r>
              <a:rPr lang="ar-DZ" sz="3900" dirty="0" smtClean="0">
                <a:latin typeface="Sakkal Majalla" panose="02000000000000000000" pitchFamily="2" charset="-78"/>
                <a:cs typeface="Sakkal Majalla" panose="02000000000000000000" pitchFamily="2" charset="-78"/>
              </a:rPr>
              <a:t>القضائية».</a:t>
            </a:r>
            <a:r>
              <a:rPr lang="ar-DZ" sz="3900" dirty="0">
                <a:latin typeface="Sakkal Majalla" panose="02000000000000000000" pitchFamily="2" charset="-78"/>
                <a:cs typeface="Sakkal Majalla" panose="02000000000000000000" pitchFamily="2" charset="-78"/>
              </a:rPr>
              <a:t> </a:t>
            </a:r>
          </a:p>
          <a:p>
            <a:r>
              <a:rPr lang="ar-DZ" dirty="0"/>
              <a:t/>
            </a:r>
            <a:br>
              <a:rPr lang="ar-DZ" dirty="0"/>
            </a:br>
            <a:endParaRPr lang="ar-DZ" b="1" dirty="0" smtClean="0">
              <a:latin typeface="Sakkal Majalla" panose="02000000000000000000" pitchFamily="2" charset="-78"/>
              <a:cs typeface="Sakkal Majalla" panose="02000000000000000000" pitchFamily="2" charset="-78"/>
            </a:endParaRPr>
          </a:p>
          <a:p>
            <a:pPr algn="r" rtl="1">
              <a:buFontTx/>
              <a:buChar char="-"/>
            </a:pPr>
            <a:endParaRPr lang="ar-DZ" b="1" dirty="0" smtClean="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500947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r" rtl="1"/>
            <a:endParaRPr lang="ar-DZ" dirty="0" smtClean="0">
              <a:latin typeface="Sakkal Majalla" panose="02000000000000000000" pitchFamily="2" charset="-78"/>
              <a:cs typeface="Sakkal Majalla" panose="02000000000000000000" pitchFamily="2" charset="-78"/>
            </a:endParaRPr>
          </a:p>
          <a:p>
            <a:pPr algn="r" rtl="1"/>
            <a:r>
              <a:rPr lang="ar-DZ" sz="3000" dirty="0">
                <a:latin typeface="Sakkal Majalla" panose="02000000000000000000" pitchFamily="2" charset="-78"/>
                <a:cs typeface="Sakkal Majalla" panose="02000000000000000000" pitchFamily="2" charset="-78"/>
              </a:rPr>
              <a:t>في </a:t>
            </a:r>
            <a:r>
              <a:rPr lang="ar-DZ" sz="3000" dirty="0" smtClean="0">
                <a:latin typeface="Sakkal Majalla" panose="02000000000000000000" pitchFamily="2" charset="-78"/>
                <a:cs typeface="Sakkal Majalla" panose="02000000000000000000" pitchFamily="2" charset="-78"/>
              </a:rPr>
              <a:t>الجزائر أصدرت </a:t>
            </a:r>
            <a:r>
              <a:rPr lang="ar-DZ" sz="3000" dirty="0">
                <a:latin typeface="Sakkal Majalla" panose="02000000000000000000" pitchFamily="2" charset="-78"/>
                <a:cs typeface="Sakkal Majalla" panose="02000000000000000000" pitchFamily="2" charset="-78"/>
              </a:rPr>
              <a:t>وزارة العدل </a:t>
            </a:r>
            <a:r>
              <a:rPr lang="ar-DZ" sz="3000" dirty="0" smtClean="0">
                <a:latin typeface="Sakkal Majalla" panose="02000000000000000000" pitchFamily="2" charset="-78"/>
                <a:cs typeface="Sakkal Majalla" panose="02000000000000000000" pitchFamily="2" charset="-78"/>
              </a:rPr>
              <a:t> </a:t>
            </a:r>
            <a:r>
              <a:rPr lang="ar-DZ" sz="3000" dirty="0">
                <a:latin typeface="Sakkal Majalla" panose="02000000000000000000" pitchFamily="2" charset="-78"/>
                <a:cs typeface="Sakkal Majalla" panose="02000000000000000000" pitchFamily="2" charset="-78"/>
              </a:rPr>
              <a:t>سنة </a:t>
            </a:r>
            <a:r>
              <a:rPr lang="ar-DZ" sz="3000" dirty="0" smtClean="0">
                <a:latin typeface="Sakkal Majalla" panose="02000000000000000000" pitchFamily="2" charset="-78"/>
                <a:cs typeface="Sakkal Majalla" panose="02000000000000000000" pitchFamily="2" charset="-78"/>
              </a:rPr>
              <a:t>2015 مذكرة تحذر</a:t>
            </a:r>
            <a:r>
              <a:rPr lang="fr-FR" sz="3000" dirty="0" smtClean="0">
                <a:latin typeface="Sakkal Majalla" panose="02000000000000000000" pitchFamily="2" charset="-78"/>
                <a:cs typeface="Sakkal Majalla" panose="02000000000000000000" pitchFamily="2" charset="-78"/>
              </a:rPr>
              <a:t> </a:t>
            </a:r>
            <a:r>
              <a:rPr lang="ar-DZ" sz="3000" dirty="0" smtClean="0">
                <a:latin typeface="Sakkal Majalla" panose="02000000000000000000" pitchFamily="2" charset="-78"/>
                <a:cs typeface="Sakkal Majalla" panose="02000000000000000000" pitchFamily="2" charset="-78"/>
              </a:rPr>
              <a:t> فيها القضاة من استعمال شبكات التواصل الاجتماعي بسبب المخاطر الأمنية التي قد تنجر عنها ،</a:t>
            </a:r>
          </a:p>
          <a:p>
            <a:pPr marL="0" indent="0" algn="r" rtl="1">
              <a:buNone/>
            </a:pPr>
            <a:endParaRPr lang="fr-FR" sz="3000" dirty="0" smtClean="0">
              <a:latin typeface="Sakkal Majalla" panose="02000000000000000000" pitchFamily="2" charset="-78"/>
              <a:cs typeface="Sakkal Majalla" panose="02000000000000000000" pitchFamily="2" charset="-78"/>
            </a:endParaRPr>
          </a:p>
          <a:p>
            <a:pPr algn="r" rtl="1"/>
            <a:r>
              <a:rPr lang="ar-DZ" sz="3000" dirty="0" smtClean="0">
                <a:latin typeface="Sakkal Majalla" panose="02000000000000000000" pitchFamily="2" charset="-78"/>
                <a:cs typeface="Sakkal Majalla" panose="02000000000000000000" pitchFamily="2" charset="-78"/>
              </a:rPr>
              <a:t>في تركيا تم وضع بعض القيود الخاصة التي تحد من حرية القضاة و الصحفيين و منظمات المجتمع المدني في استعمال منصات التواصل الاجتماعي (قانون 2022 المعدل لقانون الاعلام و قانون العقوبات)</a:t>
            </a:r>
            <a:endParaRPr lang="fr-FR" sz="3000" dirty="0" smtClean="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987613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pPr algn="r" rtl="1"/>
            <a:endParaRPr lang="ar-DZ" sz="3600" dirty="0" smtClean="0">
              <a:latin typeface="Sakkal Majalla" panose="02000000000000000000" pitchFamily="2" charset="-78"/>
              <a:cs typeface="Sakkal Majalla" panose="02000000000000000000" pitchFamily="2" charset="-78"/>
            </a:endParaRPr>
          </a:p>
          <a:p>
            <a:pPr algn="r" rtl="1"/>
            <a:r>
              <a:rPr lang="ar-DZ" sz="3600" dirty="0" smtClean="0">
                <a:latin typeface="Sakkal Majalla" panose="02000000000000000000" pitchFamily="2" charset="-78"/>
                <a:cs typeface="Sakkal Majalla" panose="02000000000000000000" pitchFamily="2" charset="-78"/>
              </a:rPr>
              <a:t>مسألة </a:t>
            </a:r>
            <a:r>
              <a:rPr lang="ar-DZ" sz="3600" dirty="0">
                <a:latin typeface="Sakkal Majalla" panose="02000000000000000000" pitchFamily="2" charset="-78"/>
                <a:cs typeface="Sakkal Majalla" panose="02000000000000000000" pitchFamily="2" charset="-78"/>
              </a:rPr>
              <a:t>استعمال القاضي لشبكات التواصل الاجتماعي جزء لا يتجزأ من ممارسة القاضي لحقوقه الأساسية  :  </a:t>
            </a:r>
          </a:p>
          <a:p>
            <a:pPr marL="0" indent="0" algn="r" rtl="1">
              <a:buNone/>
            </a:pPr>
            <a:r>
              <a:rPr lang="ar-DZ" sz="3600" dirty="0" smtClean="0">
                <a:latin typeface="Sakkal Majalla" panose="02000000000000000000" pitchFamily="2" charset="-78"/>
                <a:cs typeface="Sakkal Majalla" panose="02000000000000000000" pitchFamily="2" charset="-78"/>
              </a:rPr>
              <a:t>                 -</a:t>
            </a:r>
            <a:r>
              <a:rPr lang="ar-DZ" sz="3600" dirty="0">
                <a:latin typeface="Sakkal Majalla" panose="02000000000000000000" pitchFamily="2" charset="-78"/>
                <a:cs typeface="Sakkal Majalla" panose="02000000000000000000" pitchFamily="2" charset="-78"/>
              </a:rPr>
              <a:t>حرية التعبير و حرية نقل و تلقي المعلومات </a:t>
            </a:r>
          </a:p>
          <a:p>
            <a:pPr marL="0" indent="0" algn="r" rtl="1">
              <a:buNone/>
            </a:pPr>
            <a:r>
              <a:rPr lang="ar-DZ" sz="3600" dirty="0" smtClean="0">
                <a:latin typeface="Sakkal Majalla" panose="02000000000000000000" pitchFamily="2" charset="-78"/>
                <a:cs typeface="Sakkal Majalla" panose="02000000000000000000" pitchFamily="2" charset="-78"/>
              </a:rPr>
              <a:t>                </a:t>
            </a:r>
            <a:r>
              <a:rPr lang="ar-DZ" sz="3600" dirty="0">
                <a:latin typeface="Sakkal Majalla" panose="02000000000000000000" pitchFamily="2" charset="-78"/>
                <a:cs typeface="Sakkal Majalla" panose="02000000000000000000" pitchFamily="2" charset="-78"/>
              </a:rPr>
              <a:t>- حقه في ممارسة حقوقه الرقمية ( الوصول الى انترنت، الحق في الخصوصية ، الأمن </a:t>
            </a:r>
            <a:r>
              <a:rPr lang="ar-DZ" sz="3600" dirty="0" err="1">
                <a:latin typeface="Sakkal Majalla" panose="02000000000000000000" pitchFamily="2" charset="-78"/>
                <a:cs typeface="Sakkal Majalla" panose="02000000000000000000" pitchFamily="2" charset="-78"/>
              </a:rPr>
              <a:t>السيبراني</a:t>
            </a:r>
            <a:r>
              <a:rPr lang="ar-DZ" sz="3600" dirty="0">
                <a:latin typeface="Sakkal Majalla" panose="02000000000000000000" pitchFamily="2" charset="-78"/>
                <a:cs typeface="Sakkal Majalla" panose="02000000000000000000" pitchFamily="2" charset="-78"/>
              </a:rPr>
              <a:t>، عدم اخضاعه لقيود في ممارسة مختلف حقوقه) </a:t>
            </a:r>
          </a:p>
          <a:p>
            <a:pPr algn="r" rtl="1"/>
            <a:endParaRPr lang="fr-FR" dirty="0"/>
          </a:p>
        </p:txBody>
      </p:sp>
    </p:spTree>
    <p:extLst>
      <p:ext uri="{BB962C8B-B14F-4D97-AF65-F5344CB8AC3E}">
        <p14:creationId xmlns:p14="http://schemas.microsoft.com/office/powerpoint/2010/main" val="3810482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r" rtl="1"/>
            <a:r>
              <a:rPr lang="ar-DZ" sz="4400" dirty="0">
                <a:solidFill>
                  <a:srgbClr val="FFFF00"/>
                </a:solidFill>
                <a:latin typeface="Sakkal Majalla" pitchFamily="2" charset="-78"/>
                <a:cs typeface="Sakkal Majalla" pitchFamily="2" charset="-78"/>
              </a:rPr>
              <a:t>الحل لا يكمن في المنع </a:t>
            </a:r>
            <a:br>
              <a:rPr lang="ar-DZ" sz="4400" dirty="0">
                <a:solidFill>
                  <a:srgbClr val="FFFF00"/>
                </a:solidFill>
                <a:latin typeface="Sakkal Majalla" pitchFamily="2" charset="-78"/>
                <a:cs typeface="Sakkal Majalla" pitchFamily="2" charset="-78"/>
              </a:rPr>
            </a:br>
            <a:r>
              <a:rPr lang="ar-DZ" sz="4400" dirty="0">
                <a:solidFill>
                  <a:srgbClr val="FFFF00"/>
                </a:solidFill>
                <a:latin typeface="Sakkal Majalla" pitchFamily="2" charset="-78"/>
                <a:cs typeface="Sakkal Majalla" pitchFamily="2" charset="-78"/>
              </a:rPr>
              <a:t>بل في إيجاد التوازن و تفادي الاختلال بين الحقوق و </a:t>
            </a:r>
            <a:r>
              <a:rPr lang="ar-DZ" sz="4400" dirty="0" smtClean="0">
                <a:solidFill>
                  <a:srgbClr val="FFFF00"/>
                </a:solidFill>
                <a:latin typeface="Sakkal Majalla" pitchFamily="2" charset="-78"/>
                <a:cs typeface="Sakkal Majalla" pitchFamily="2" charset="-78"/>
              </a:rPr>
              <a:t>الواجبات</a:t>
            </a:r>
            <a:endParaRPr lang="fr-FR" sz="4400" dirty="0">
              <a:solidFill>
                <a:srgbClr val="FFFF00"/>
              </a:solidFill>
              <a:latin typeface="Sakkal Majalla" pitchFamily="2" charset="-78"/>
              <a:cs typeface="Sakkal Majalla" pitchFamily="2" charset="-78"/>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79878" y="1837348"/>
            <a:ext cx="6514818"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7615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pPr marL="0" indent="0" algn="ctr" rtl="1">
              <a:buNone/>
            </a:pPr>
            <a:endParaRPr lang="ar-DZ" sz="4400" dirty="0" smtClean="0">
              <a:latin typeface="Sakkal Majalla" pitchFamily="2" charset="-78"/>
              <a:cs typeface="Sakkal Majalla" pitchFamily="2" charset="-78"/>
            </a:endParaRPr>
          </a:p>
          <a:p>
            <a:pPr marL="0" indent="0" algn="ctr" rtl="1">
              <a:buNone/>
            </a:pPr>
            <a:r>
              <a:rPr lang="ar-DZ" sz="4400" dirty="0" smtClean="0">
                <a:latin typeface="Sakkal Majalla" pitchFamily="2" charset="-78"/>
                <a:cs typeface="Sakkal Majalla" pitchFamily="2" charset="-78"/>
              </a:rPr>
              <a:t>الضوابط الواردة في مدونات أخلاقيات مهنة القضاة</a:t>
            </a:r>
            <a:endParaRPr lang="fr-FR" sz="4400" dirty="0">
              <a:latin typeface="Sakkal Majalla" pitchFamily="2" charset="-78"/>
              <a:cs typeface="Sakkal Majalla" pitchFamily="2" charset="-78"/>
            </a:endParaRPr>
          </a:p>
        </p:txBody>
      </p:sp>
    </p:spTree>
    <p:extLst>
      <p:ext uri="{BB962C8B-B14F-4D97-AF65-F5344CB8AC3E}">
        <p14:creationId xmlns:p14="http://schemas.microsoft.com/office/powerpoint/2010/main" val="2852146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rtl="1"/>
            <a:r>
              <a:rPr lang="ar-DZ" dirty="0" smtClean="0">
                <a:latin typeface="Sakkal Majalla" panose="02000000000000000000" pitchFamily="2" charset="-78"/>
                <a:cs typeface="Sakkal Majalla" panose="02000000000000000000" pitchFamily="2" charset="-78"/>
              </a:rPr>
              <a:t> </a:t>
            </a:r>
            <a:endParaRPr lang="fr-FR" dirty="0">
              <a:latin typeface="Sakkal Majalla" panose="02000000000000000000" pitchFamily="2" charset="-78"/>
              <a:cs typeface="Sakkal Majalla" panose="02000000000000000000" pitchFamily="2" charset="-78"/>
            </a:endParaRPr>
          </a:p>
        </p:txBody>
      </p:sp>
      <p:sp>
        <p:nvSpPr>
          <p:cNvPr id="3" name="Espace réservé du contenu 2"/>
          <p:cNvSpPr>
            <a:spLocks noGrp="1"/>
          </p:cNvSpPr>
          <p:nvPr>
            <p:ph idx="1"/>
          </p:nvPr>
        </p:nvSpPr>
        <p:spPr/>
        <p:txBody>
          <a:bodyPr>
            <a:normAutofit/>
          </a:bodyPr>
          <a:lstStyle/>
          <a:p>
            <a:pPr marL="0" indent="0" algn="r" rtl="1">
              <a:buNone/>
            </a:pPr>
            <a:endParaRPr lang="ar-DZ" sz="3600" dirty="0">
              <a:latin typeface="Sakkal Majalla" panose="02000000000000000000" pitchFamily="2" charset="-78"/>
              <a:cs typeface="Sakkal Majalla" panose="02000000000000000000" pitchFamily="2" charset="-78"/>
            </a:endParaRPr>
          </a:p>
          <a:p>
            <a:pPr algn="r" rtl="1"/>
            <a:r>
              <a:rPr lang="ar-DZ" sz="3600" dirty="0" smtClean="0">
                <a:latin typeface="Sakkal Majalla" panose="02000000000000000000" pitchFamily="2" charset="-78"/>
                <a:cs typeface="Sakkal Majalla" panose="02000000000000000000" pitchFamily="2" charset="-78"/>
              </a:rPr>
              <a:t>أغلب الدول ، و </a:t>
            </a:r>
            <a:r>
              <a:rPr lang="ar-DZ" sz="3600" dirty="0">
                <a:latin typeface="Sakkal Majalla" panose="02000000000000000000" pitchFamily="2" charset="-78"/>
                <a:cs typeface="Sakkal Majalla" panose="02000000000000000000" pitchFamily="2" charset="-78"/>
              </a:rPr>
              <a:t>من بينها </a:t>
            </a:r>
            <a:r>
              <a:rPr lang="ar-DZ" sz="3600" dirty="0" smtClean="0">
                <a:latin typeface="Sakkal Majalla" panose="02000000000000000000" pitchFamily="2" charset="-78"/>
                <a:cs typeface="Sakkal Majalla" panose="02000000000000000000" pitchFamily="2" charset="-78"/>
              </a:rPr>
              <a:t>الجزائر، اعتمدت قوانين و وضعت مدونات أخلاقية صدرت قبل الانتشار الواسع لشبكات </a:t>
            </a:r>
            <a:r>
              <a:rPr lang="ar-DZ" sz="3600" dirty="0">
                <a:latin typeface="Sakkal Majalla" panose="02000000000000000000" pitchFamily="2" charset="-78"/>
                <a:cs typeface="Sakkal Majalla" panose="02000000000000000000" pitchFamily="2" charset="-78"/>
              </a:rPr>
              <a:t>التواصل </a:t>
            </a:r>
            <a:r>
              <a:rPr lang="ar-DZ" sz="3600" dirty="0" smtClean="0">
                <a:latin typeface="Sakkal Majalla" panose="02000000000000000000" pitchFamily="2" charset="-78"/>
                <a:cs typeface="Sakkal Majalla" panose="02000000000000000000" pitchFamily="2" charset="-78"/>
              </a:rPr>
              <a:t>الاجتماعي و بالتالي لم تتضمن إشارة صريحة لها،</a:t>
            </a:r>
          </a:p>
          <a:p>
            <a:pPr algn="just" rtl="1"/>
            <a:r>
              <a:rPr lang="ar-DZ" sz="3600" dirty="0" smtClean="0">
                <a:latin typeface="Sakkal Majalla" panose="02000000000000000000" pitchFamily="2" charset="-78"/>
                <a:cs typeface="Sakkal Majalla" panose="02000000000000000000" pitchFamily="2" charset="-78"/>
              </a:rPr>
              <a:t>بعض الدول قامت بتكييف مدونات أخلاق المهنة مع الوضع الجديد و نصت صراحة على الاحتياطات الواجب اخذها عند استعمال وسائل التواصل الاجتماعي و النشر في الصفحات الالكترونية </a:t>
            </a:r>
          </a:p>
          <a:p>
            <a:pPr algn="just" rtl="1"/>
            <a:endParaRPr lang="ar-DZ" sz="3600" dirty="0" smtClean="0">
              <a:latin typeface="Sakkal Majalla" panose="02000000000000000000" pitchFamily="2" charset="-78"/>
              <a:cs typeface="Sakkal Majalla" panose="02000000000000000000" pitchFamily="2" charset="-78"/>
            </a:endParaRPr>
          </a:p>
          <a:p>
            <a:pPr algn="r" rtl="1"/>
            <a:endParaRPr lang="fr-FR"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760224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rtl="1"/>
            <a:r>
              <a:rPr lang="ar-DZ" sz="4400" dirty="0" smtClean="0">
                <a:latin typeface="Sakkal Majalla" pitchFamily="2" charset="-78"/>
                <a:cs typeface="Sakkal Majalla" pitchFamily="2" charset="-78"/>
              </a:rPr>
              <a:t>تكييف مدونات أخلاقيات المهنة مع البيئة الرقمية </a:t>
            </a:r>
            <a:endParaRPr lang="fr-FR" sz="4400" dirty="0">
              <a:latin typeface="Sakkal Majalla" pitchFamily="2" charset="-78"/>
              <a:cs typeface="Sakkal Majalla" pitchFamily="2" charset="-78"/>
            </a:endParaRPr>
          </a:p>
        </p:txBody>
      </p:sp>
      <p:sp>
        <p:nvSpPr>
          <p:cNvPr id="3" name="Espace réservé du contenu 2"/>
          <p:cNvSpPr>
            <a:spLocks noGrp="1"/>
          </p:cNvSpPr>
          <p:nvPr>
            <p:ph idx="1"/>
          </p:nvPr>
        </p:nvSpPr>
        <p:spPr/>
        <p:txBody>
          <a:bodyPr/>
          <a:lstStyle/>
          <a:p>
            <a:pPr algn="r" rtl="1"/>
            <a:r>
              <a:rPr lang="ar-DZ" sz="3600" dirty="0">
                <a:latin typeface="Sakkal Majalla" pitchFamily="2" charset="-78"/>
                <a:cs typeface="Sakkal Majalla" pitchFamily="2" charset="-78"/>
              </a:rPr>
              <a:t>سنة 2011 أصدر مجلس أخلاقيات مهنة القضاة في الولايات المتحدة الأمريكية رأيا استشاريا حول «استعمال وسائل التواصل الاجتماعي من طرف القضاة و موظفي العدالة» </a:t>
            </a:r>
          </a:p>
          <a:p>
            <a:pPr marL="0" indent="0" algn="l">
              <a:buNone/>
            </a:pPr>
            <a:r>
              <a:rPr lang="fr-FR" sz="3200" dirty="0">
                <a:latin typeface="Sakkal Majalla" pitchFamily="2" charset="-78"/>
                <a:cs typeface="Sakkal Majalla" pitchFamily="2" charset="-78"/>
              </a:rPr>
              <a:t>Use of </a:t>
            </a:r>
            <a:r>
              <a:rPr lang="fr-FR" sz="3200" dirty="0" err="1">
                <a:latin typeface="Sakkal Majalla" pitchFamily="2" charset="-78"/>
                <a:cs typeface="Sakkal Majalla" pitchFamily="2" charset="-78"/>
              </a:rPr>
              <a:t>Electronic</a:t>
            </a:r>
            <a:r>
              <a:rPr lang="fr-FR" sz="3200" dirty="0">
                <a:latin typeface="Sakkal Majalla" pitchFamily="2" charset="-78"/>
                <a:cs typeface="Sakkal Majalla" pitchFamily="2" charset="-78"/>
              </a:rPr>
              <a:t> social media by </a:t>
            </a:r>
            <a:r>
              <a:rPr lang="fr-FR" sz="3200" dirty="0" err="1">
                <a:latin typeface="Sakkal Majalla" pitchFamily="2" charset="-78"/>
                <a:cs typeface="Sakkal Majalla" pitchFamily="2" charset="-78"/>
              </a:rPr>
              <a:t>judges</a:t>
            </a:r>
            <a:r>
              <a:rPr lang="fr-FR" sz="3200" dirty="0">
                <a:latin typeface="Sakkal Majalla" pitchFamily="2" charset="-78"/>
                <a:cs typeface="Sakkal Majalla" pitchFamily="2" charset="-78"/>
              </a:rPr>
              <a:t> and </a:t>
            </a:r>
            <a:r>
              <a:rPr lang="fr-FR" sz="3200" dirty="0" err="1">
                <a:latin typeface="Sakkal Majalla" pitchFamily="2" charset="-78"/>
                <a:cs typeface="Sakkal Majalla" pitchFamily="2" charset="-78"/>
              </a:rPr>
              <a:t>judicial</a:t>
            </a:r>
            <a:r>
              <a:rPr lang="fr-FR" sz="3200" dirty="0">
                <a:latin typeface="Sakkal Majalla" pitchFamily="2" charset="-78"/>
                <a:cs typeface="Sakkal Majalla" pitchFamily="2" charset="-78"/>
              </a:rPr>
              <a:t> </a:t>
            </a:r>
            <a:r>
              <a:rPr lang="fr-FR" sz="3200" dirty="0" err="1" smtClean="0">
                <a:latin typeface="Sakkal Majalla" pitchFamily="2" charset="-78"/>
                <a:cs typeface="Sakkal Majalla" pitchFamily="2" charset="-78"/>
              </a:rPr>
              <a:t>employees</a:t>
            </a:r>
            <a:r>
              <a:rPr lang="fr-FR" sz="3200" dirty="0" smtClean="0">
                <a:latin typeface="Sakkal Majalla" pitchFamily="2" charset="-78"/>
                <a:cs typeface="Sakkal Majalla" pitchFamily="2" charset="-78"/>
              </a:rPr>
              <a:t>  </a:t>
            </a:r>
            <a:endParaRPr lang="ar-DZ" sz="3200" dirty="0" smtClean="0">
              <a:latin typeface="Sakkal Majalla" pitchFamily="2" charset="-78"/>
              <a:cs typeface="Sakkal Majalla" pitchFamily="2" charset="-78"/>
            </a:endParaRPr>
          </a:p>
          <a:p>
            <a:pPr algn="r" rtl="1"/>
            <a:r>
              <a:rPr lang="ar-DZ" sz="3600" dirty="0" smtClean="0">
                <a:latin typeface="Sakkal Majalla" pitchFamily="2" charset="-78"/>
                <a:cs typeface="Sakkal Majalla" pitchFamily="2" charset="-78"/>
              </a:rPr>
              <a:t>سنة </a:t>
            </a:r>
            <a:r>
              <a:rPr lang="ar-DZ" sz="3600" dirty="0">
                <a:latin typeface="Sakkal Majalla" pitchFamily="2" charset="-78"/>
                <a:cs typeface="Sakkal Majalla" pitchFamily="2" charset="-78"/>
              </a:rPr>
              <a:t>2012 أصدر المجلس </a:t>
            </a:r>
            <a:r>
              <a:rPr lang="ar-DZ" sz="3600" dirty="0" smtClean="0">
                <a:latin typeface="Sakkal Majalla" pitchFamily="2" charset="-78"/>
                <a:cs typeface="Sakkal Majalla" pitchFamily="2" charset="-78"/>
              </a:rPr>
              <a:t>الأعلى </a:t>
            </a:r>
            <a:r>
              <a:rPr lang="ar-DZ" sz="3600" dirty="0">
                <a:latin typeface="Sakkal Majalla" pitchFamily="2" charset="-78"/>
                <a:cs typeface="Sakkal Majalla" pitchFamily="2" charset="-78"/>
              </a:rPr>
              <a:t>للقضاء في بلجيكا مدونة نصت على قواعد خاصة باستعمال وسائل التواصل الاجتماعي من طرف القضاة</a:t>
            </a:r>
          </a:p>
          <a:p>
            <a:pPr algn="r" rtl="1"/>
            <a:endParaRPr lang="fr-FR" dirty="0">
              <a:latin typeface="Sakkal Majalla" pitchFamily="2" charset="-78"/>
              <a:cs typeface="Sakkal Majalla" pitchFamily="2" charset="-78"/>
            </a:endParaRPr>
          </a:p>
        </p:txBody>
      </p:sp>
    </p:spTree>
    <p:extLst>
      <p:ext uri="{BB962C8B-B14F-4D97-AF65-F5344CB8AC3E}">
        <p14:creationId xmlns:p14="http://schemas.microsoft.com/office/powerpoint/2010/main" val="3886421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marL="0" indent="0" algn="r" rtl="1">
              <a:buNone/>
            </a:pPr>
            <a:endParaRPr lang="ar-DZ" sz="3600" dirty="0" smtClean="0">
              <a:latin typeface="Sakkal Majalla" pitchFamily="2" charset="-78"/>
              <a:cs typeface="Sakkal Majalla" pitchFamily="2" charset="-78"/>
            </a:endParaRPr>
          </a:p>
          <a:p>
            <a:pPr algn="r" rtl="1"/>
            <a:r>
              <a:rPr lang="ar-DZ" sz="3600" dirty="0">
                <a:latin typeface="Sakkal Majalla" pitchFamily="2" charset="-78"/>
                <a:cs typeface="Sakkal Majalla" pitchFamily="2" charset="-78"/>
              </a:rPr>
              <a:t>سنة 2020 أصدر المجلس الاستشاري للقضاة الأوروبيين رأيا استشاريا (</a:t>
            </a:r>
            <a:r>
              <a:rPr lang="fr-FR" sz="3600" dirty="0">
                <a:latin typeface="Sakkal Majalla" pitchFamily="2" charset="-78"/>
                <a:cs typeface="Sakkal Majalla" pitchFamily="2" charset="-78"/>
              </a:rPr>
              <a:t>Avis n°23 2020) </a:t>
            </a:r>
            <a:r>
              <a:rPr lang="ar-DZ" sz="3600" dirty="0">
                <a:latin typeface="Sakkal Majalla" pitchFamily="2" charset="-78"/>
                <a:cs typeface="Sakkal Majalla" pitchFamily="2" charset="-78"/>
              </a:rPr>
              <a:t>أكد فيه على أن : </a:t>
            </a:r>
          </a:p>
          <a:p>
            <a:pPr algn="r" rtl="1"/>
            <a:r>
              <a:rPr lang="ar-DZ" sz="3600" dirty="0">
                <a:latin typeface="Sakkal Majalla" pitchFamily="2" charset="-78"/>
                <a:cs typeface="Sakkal Majalla" pitchFamily="2" charset="-78"/>
              </a:rPr>
              <a:t> «استعمال شبكات التواصل الاجتماعي من طرف القضاة ينبغي أن يكون بحذر شديد تفاديا لما قد يمس باستقلال و حياد و كرامة العدالة».</a:t>
            </a:r>
          </a:p>
          <a:p>
            <a:pPr algn="r" rtl="1"/>
            <a:endParaRPr lang="fr-FR" dirty="0">
              <a:latin typeface="Sakkal Majalla" pitchFamily="2" charset="-78"/>
              <a:cs typeface="Sakkal Majalla" pitchFamily="2" charset="-78"/>
            </a:endParaRPr>
          </a:p>
        </p:txBody>
      </p:sp>
    </p:spTree>
    <p:extLst>
      <p:ext uri="{BB962C8B-B14F-4D97-AF65-F5344CB8AC3E}">
        <p14:creationId xmlns:p14="http://schemas.microsoft.com/office/powerpoint/2010/main" val="1055076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199" y="365125"/>
            <a:ext cx="10608325" cy="2763665"/>
          </a:xfrm>
        </p:spPr>
        <p:txBody>
          <a:bodyPr>
            <a:normAutofit/>
          </a:bodyPr>
          <a:lstStyle/>
          <a:p>
            <a:pPr algn="r" rtl="1"/>
            <a:r>
              <a:rPr lang="ar-DZ" sz="3600" dirty="0">
                <a:latin typeface="Sakkal Majalla" pitchFamily="2" charset="-78"/>
                <a:cs typeface="Sakkal Majalla" pitchFamily="2" charset="-78"/>
              </a:rPr>
              <a:t>في أبريل 2018  أقرت شبكة النزاهة القضائية العالمية قواعد أخلاقية لإرشاد القضاة في كيفية استعمال شبكات التواصل </a:t>
            </a:r>
            <a:r>
              <a:rPr lang="ar-DZ" sz="3600" dirty="0" err="1">
                <a:latin typeface="Sakkal Majalla" pitchFamily="2" charset="-78"/>
                <a:cs typeface="Sakkal Majalla" pitchFamily="2" charset="-78"/>
              </a:rPr>
              <a:t>الإجتماعي</a:t>
            </a:r>
            <a:r>
              <a:rPr lang="ar-DZ" sz="3600" dirty="0">
                <a:latin typeface="Sakkal Majalla" pitchFamily="2" charset="-78"/>
                <a:cs typeface="Sakkal Majalla" pitchFamily="2" charset="-78"/>
              </a:rPr>
              <a:t> تماشيا مع مبادئ </a:t>
            </a:r>
            <a:r>
              <a:rPr lang="ar-DZ" sz="3600" dirty="0" err="1">
                <a:latin typeface="Sakkal Majalla" pitchFamily="2" charset="-78"/>
                <a:cs typeface="Sakkal Majalla" pitchFamily="2" charset="-78"/>
              </a:rPr>
              <a:t>بنغالور</a:t>
            </a:r>
            <a:r>
              <a:rPr lang="ar-DZ" sz="3600" dirty="0">
                <a:latin typeface="Sakkal Majalla" pitchFamily="2" charset="-78"/>
                <a:cs typeface="Sakkal Majalla" pitchFamily="2" charset="-78"/>
              </a:rPr>
              <a:t> للسلوك القضائي و قد نصت على أنه : </a:t>
            </a:r>
            <a:br>
              <a:rPr lang="ar-DZ" sz="3600" dirty="0">
                <a:latin typeface="Sakkal Majalla" pitchFamily="2" charset="-78"/>
                <a:cs typeface="Sakkal Majalla" pitchFamily="2" charset="-78"/>
              </a:rPr>
            </a:br>
            <a:r>
              <a:rPr lang="ar-DZ" sz="3600" dirty="0">
                <a:latin typeface="Sakkal Majalla" pitchFamily="2" charset="-78"/>
                <a:cs typeface="Sakkal Majalla" pitchFamily="2" charset="-78"/>
              </a:rPr>
              <a:t> </a:t>
            </a:r>
            <a:endParaRPr lang="fr-FR" sz="3600" dirty="0"/>
          </a:p>
        </p:txBody>
      </p:sp>
      <p:sp>
        <p:nvSpPr>
          <p:cNvPr id="3" name="Espace réservé du contenu 2"/>
          <p:cNvSpPr>
            <a:spLocks noGrp="1"/>
          </p:cNvSpPr>
          <p:nvPr>
            <p:ph idx="1"/>
          </p:nvPr>
        </p:nvSpPr>
        <p:spPr>
          <a:xfrm>
            <a:off x="1120000" y="2820317"/>
            <a:ext cx="10326524" cy="3356645"/>
          </a:xfrm>
        </p:spPr>
        <p:txBody>
          <a:bodyPr>
            <a:normAutofit/>
          </a:bodyPr>
          <a:lstStyle/>
          <a:p>
            <a:pPr algn="r" rtl="1"/>
            <a:endParaRPr lang="ar-DZ" sz="4000" dirty="0" smtClean="0">
              <a:solidFill>
                <a:srgbClr val="FFFF00"/>
              </a:solidFill>
              <a:latin typeface="Sakkal Majalla" pitchFamily="2" charset="-78"/>
              <a:cs typeface="Sakkal Majalla" pitchFamily="2" charset="-78"/>
            </a:endParaRPr>
          </a:p>
          <a:p>
            <a:pPr algn="just" rtl="1"/>
            <a:r>
              <a:rPr lang="ar-DZ" sz="4000" dirty="0" smtClean="0">
                <a:solidFill>
                  <a:srgbClr val="FFFF00"/>
                </a:solidFill>
                <a:latin typeface="Sakkal Majalla" pitchFamily="2" charset="-78"/>
                <a:cs typeface="Sakkal Majalla" pitchFamily="2" charset="-78"/>
              </a:rPr>
              <a:t>«لا </a:t>
            </a:r>
            <a:r>
              <a:rPr lang="ar-DZ" sz="4000" dirty="0">
                <a:solidFill>
                  <a:srgbClr val="FFFF00"/>
                </a:solidFill>
                <a:latin typeface="Sakkal Majalla" pitchFamily="2" charset="-78"/>
                <a:cs typeface="Sakkal Majalla" pitchFamily="2" charset="-78"/>
              </a:rPr>
              <a:t>يمكن حرمان القضاة من حقهم في حرية التعبير و المعتقد مثلهم مثل أي مواطن غير أن ذلك ينبغي أن يتم مع ضمان الحفاظ على ثقة الجمهور في القضاء و على حياد و نزاهة و استقلال </a:t>
            </a:r>
            <a:r>
              <a:rPr lang="ar-DZ" sz="4000" dirty="0" smtClean="0">
                <a:solidFill>
                  <a:srgbClr val="FFFF00"/>
                </a:solidFill>
                <a:latin typeface="Sakkal Majalla" pitchFamily="2" charset="-78"/>
                <a:cs typeface="Sakkal Majalla" pitchFamily="2" charset="-78"/>
              </a:rPr>
              <a:t>القضاء»</a:t>
            </a:r>
            <a:endParaRPr lang="ar-DZ" sz="4000" dirty="0">
              <a:solidFill>
                <a:srgbClr val="FFFF00"/>
              </a:solidFill>
              <a:latin typeface="Sakkal Majalla" pitchFamily="2" charset="-78"/>
              <a:cs typeface="Sakkal Majalla" pitchFamily="2" charset="-78"/>
            </a:endParaRPr>
          </a:p>
          <a:p>
            <a:pPr algn="r" rtl="1"/>
            <a:endParaRPr lang="fr-FR" sz="3600" dirty="0">
              <a:latin typeface="Sakkal Majalla" pitchFamily="2" charset="-78"/>
              <a:cs typeface="Sakkal Majalla" pitchFamily="2" charset="-78"/>
            </a:endParaRPr>
          </a:p>
        </p:txBody>
      </p:sp>
    </p:spTree>
    <p:extLst>
      <p:ext uri="{BB962C8B-B14F-4D97-AF65-F5344CB8AC3E}">
        <p14:creationId xmlns:p14="http://schemas.microsoft.com/office/powerpoint/2010/main" val="27777527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ar-DZ" sz="4400" dirty="0" smtClean="0">
                <a:latin typeface="Sakkal Majalla" panose="02000000000000000000" pitchFamily="2" charset="-78"/>
                <a:cs typeface="Sakkal Majalla" panose="02000000000000000000" pitchFamily="2" charset="-78"/>
              </a:rPr>
              <a:t>في الجزائر </a:t>
            </a:r>
            <a:endParaRPr lang="fr-FR" sz="4400" dirty="0">
              <a:latin typeface="Sakkal Majalla" panose="02000000000000000000" pitchFamily="2" charset="-78"/>
              <a:cs typeface="Sakkal Majalla" panose="02000000000000000000" pitchFamily="2" charset="-78"/>
            </a:endParaRPr>
          </a:p>
        </p:txBody>
      </p:sp>
      <p:sp>
        <p:nvSpPr>
          <p:cNvPr id="3" name="Espace réservé du contenu 2"/>
          <p:cNvSpPr>
            <a:spLocks noGrp="1"/>
          </p:cNvSpPr>
          <p:nvPr>
            <p:ph idx="1"/>
          </p:nvPr>
        </p:nvSpPr>
        <p:spPr>
          <a:xfrm>
            <a:off x="1119999" y="1311006"/>
            <a:ext cx="10668049" cy="5546993"/>
          </a:xfrm>
        </p:spPr>
        <p:txBody>
          <a:bodyPr>
            <a:noAutofit/>
          </a:bodyPr>
          <a:lstStyle/>
          <a:p>
            <a:pPr algn="r" rtl="1"/>
            <a:endParaRPr lang="ar-DZ" sz="3600" dirty="0" smtClean="0">
              <a:latin typeface="Sakkal Majalla" panose="02000000000000000000" pitchFamily="2" charset="-78"/>
              <a:cs typeface="Sakkal Majalla" panose="02000000000000000000" pitchFamily="2" charset="-78"/>
            </a:endParaRPr>
          </a:p>
          <a:p>
            <a:pPr algn="r" rtl="1"/>
            <a:r>
              <a:rPr lang="ar-DZ" sz="3600" dirty="0" smtClean="0">
                <a:solidFill>
                  <a:srgbClr val="FFFF00"/>
                </a:solidFill>
                <a:latin typeface="Sakkal Majalla" panose="02000000000000000000" pitchFamily="2" charset="-78"/>
                <a:cs typeface="Sakkal Majalla" panose="02000000000000000000" pitchFamily="2" charset="-78"/>
              </a:rPr>
              <a:t>الدستور : </a:t>
            </a:r>
          </a:p>
          <a:p>
            <a:pPr marL="0" indent="0" algn="r" rtl="1">
              <a:buNone/>
            </a:pPr>
            <a:r>
              <a:rPr lang="ar-DZ" sz="3600" dirty="0">
                <a:latin typeface="Sakkal Majalla" panose="02000000000000000000" pitchFamily="2" charset="-78"/>
                <a:cs typeface="Sakkal Majalla" panose="02000000000000000000" pitchFamily="2" charset="-78"/>
              </a:rPr>
              <a:t>المادة 173 </a:t>
            </a:r>
            <a:r>
              <a:rPr lang="ar-DZ" sz="3600" dirty="0" smtClean="0">
                <a:latin typeface="Sakkal Majalla" panose="02000000000000000000" pitchFamily="2" charset="-78"/>
                <a:cs typeface="Sakkal Majalla" panose="02000000000000000000" pitchFamily="2" charset="-78"/>
              </a:rPr>
              <a:t>« يمتنع القاضي عن كل ما يخل بواجبات الاستقلالية و النزاهة و يلتزم بواجب التحفظ»</a:t>
            </a:r>
            <a:endParaRPr lang="ar-DZ" sz="1000" dirty="0" smtClean="0">
              <a:latin typeface="Sakkal Majalla" panose="02000000000000000000" pitchFamily="2" charset="-78"/>
              <a:cs typeface="Sakkal Majalla" panose="02000000000000000000" pitchFamily="2" charset="-78"/>
            </a:endParaRPr>
          </a:p>
          <a:p>
            <a:pPr marL="0" indent="0" algn="r" rtl="1">
              <a:buNone/>
            </a:pPr>
            <a:r>
              <a:rPr lang="ar-DZ" sz="3600" dirty="0">
                <a:solidFill>
                  <a:srgbClr val="FFFF00"/>
                </a:solidFill>
                <a:latin typeface="Sakkal Majalla" panose="02000000000000000000" pitchFamily="2" charset="-78"/>
                <a:cs typeface="Sakkal Majalla" panose="02000000000000000000" pitchFamily="2" charset="-78"/>
              </a:rPr>
              <a:t>القانون العضوي المتضمن القانون الأساسي للقضاء </a:t>
            </a:r>
            <a:r>
              <a:rPr lang="ar-DZ" sz="3600" dirty="0" smtClean="0">
                <a:solidFill>
                  <a:srgbClr val="FFFF00"/>
                </a:solidFill>
                <a:latin typeface="Sakkal Majalla" panose="02000000000000000000" pitchFamily="2" charset="-78"/>
                <a:cs typeface="Sakkal Majalla" panose="02000000000000000000" pitchFamily="2" charset="-78"/>
              </a:rPr>
              <a:t>:</a:t>
            </a:r>
            <a:endParaRPr lang="ar-DZ" sz="3600" dirty="0">
              <a:solidFill>
                <a:srgbClr val="FFFF00"/>
              </a:solidFill>
              <a:latin typeface="Sakkal Majalla" panose="02000000000000000000" pitchFamily="2" charset="-78"/>
              <a:cs typeface="Sakkal Majalla" panose="02000000000000000000" pitchFamily="2" charset="-78"/>
            </a:endParaRPr>
          </a:p>
          <a:p>
            <a:pPr marL="0" indent="0" algn="r" rtl="1">
              <a:buNone/>
            </a:pPr>
            <a:r>
              <a:rPr lang="ar-DZ" sz="3600" dirty="0" smtClean="0">
                <a:latin typeface="Sakkal Majalla" panose="02000000000000000000" pitchFamily="2" charset="-78"/>
                <a:cs typeface="Sakkal Majalla" panose="02000000000000000000" pitchFamily="2" charset="-78"/>
              </a:rPr>
              <a:t>المادة 7 - «على القاضي أن يلتزم </a:t>
            </a:r>
            <a:r>
              <a:rPr lang="ar-DZ" sz="3600" b="1" u="sng" dirty="0" smtClean="0">
                <a:latin typeface="Sakkal Majalla" panose="02000000000000000000" pitchFamily="2" charset="-78"/>
                <a:cs typeface="Sakkal Majalla" panose="02000000000000000000" pitchFamily="2" charset="-78"/>
              </a:rPr>
              <a:t>في كل الظروف </a:t>
            </a:r>
            <a:r>
              <a:rPr lang="ar-DZ" sz="3600" dirty="0" smtClean="0">
                <a:latin typeface="Sakkal Majalla" panose="02000000000000000000" pitchFamily="2" charset="-78"/>
                <a:cs typeface="Sakkal Majalla" panose="02000000000000000000" pitchFamily="2" charset="-78"/>
              </a:rPr>
              <a:t>بواجب التحفظ و اتقاء الشبهات و </a:t>
            </a:r>
            <a:r>
              <a:rPr lang="ar-DZ" sz="3600" dirty="0" err="1" smtClean="0">
                <a:latin typeface="Sakkal Majalla" panose="02000000000000000000" pitchFamily="2" charset="-78"/>
                <a:cs typeface="Sakkal Majalla" panose="02000000000000000000" pitchFamily="2" charset="-78"/>
              </a:rPr>
              <a:t>السلوكات</a:t>
            </a:r>
            <a:r>
              <a:rPr lang="ar-DZ" sz="3600" dirty="0" smtClean="0">
                <a:latin typeface="Sakkal Majalla" panose="02000000000000000000" pitchFamily="2" charset="-78"/>
                <a:cs typeface="Sakkal Majalla" panose="02000000000000000000" pitchFamily="2" charset="-78"/>
              </a:rPr>
              <a:t> الماسة بحياده و استقلاليته»</a:t>
            </a:r>
          </a:p>
          <a:p>
            <a:pPr marL="0" indent="0" algn="r" rtl="1">
              <a:buNone/>
            </a:pPr>
            <a:r>
              <a:rPr lang="ar-DZ" sz="3600" dirty="0" smtClean="0">
                <a:latin typeface="Sakkal Majalla" panose="02000000000000000000" pitchFamily="2" charset="-78"/>
                <a:cs typeface="Sakkal Majalla" panose="02000000000000000000" pitchFamily="2" charset="-78"/>
              </a:rPr>
              <a:t>المادة 23- «يجب على القاضي أن يتقيد </a:t>
            </a:r>
            <a:r>
              <a:rPr lang="ar-DZ" sz="3600" b="1" u="sng" dirty="0" smtClean="0">
                <a:latin typeface="Sakkal Majalla" panose="02000000000000000000" pitchFamily="2" charset="-78"/>
                <a:cs typeface="Sakkal Majalla" panose="02000000000000000000" pitchFamily="2" charset="-78"/>
              </a:rPr>
              <a:t>في كل الظروف </a:t>
            </a:r>
            <a:r>
              <a:rPr lang="ar-DZ" sz="3600" dirty="0" smtClean="0">
                <a:latin typeface="Sakkal Majalla" panose="02000000000000000000" pitchFamily="2" charset="-78"/>
                <a:cs typeface="Sakkal Majalla" panose="02000000000000000000" pitchFamily="2" charset="-78"/>
              </a:rPr>
              <a:t>بسلوك يليق بشرف و كرامة مهنته»</a:t>
            </a:r>
            <a:endParaRPr lang="fr-FR"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77237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rtl="1"/>
            <a:r>
              <a:rPr lang="ar-DZ" sz="4400" dirty="0" smtClean="0">
                <a:latin typeface="Sakkal Majalla" panose="02000000000000000000" pitchFamily="2" charset="-78"/>
                <a:cs typeface="Sakkal Majalla" panose="02000000000000000000" pitchFamily="2" charset="-78"/>
              </a:rPr>
              <a:t>المبادئ و القواعد ذات الصلة في مدونة أخلاقيات مهنة القضاة </a:t>
            </a:r>
            <a:endParaRPr lang="fr-FR" sz="4400" dirty="0">
              <a:latin typeface="Sakkal Majalla" panose="02000000000000000000" pitchFamily="2" charset="-78"/>
              <a:cs typeface="Sakkal Majalla" panose="02000000000000000000" pitchFamily="2" charset="-78"/>
            </a:endParaRPr>
          </a:p>
        </p:txBody>
      </p:sp>
      <p:sp>
        <p:nvSpPr>
          <p:cNvPr id="3" name="Espace réservé du contenu 2"/>
          <p:cNvSpPr>
            <a:spLocks noGrp="1"/>
          </p:cNvSpPr>
          <p:nvPr>
            <p:ph idx="1"/>
          </p:nvPr>
        </p:nvSpPr>
        <p:spPr/>
        <p:txBody>
          <a:bodyPr>
            <a:normAutofit/>
          </a:bodyPr>
          <a:lstStyle/>
          <a:p>
            <a:pPr marL="0" indent="0" algn="ctr" rtl="1">
              <a:buNone/>
            </a:pPr>
            <a:r>
              <a:rPr lang="ar-DZ" sz="3600" dirty="0">
                <a:solidFill>
                  <a:srgbClr val="FFFF00"/>
                </a:solidFill>
                <a:latin typeface="Sakkal Majalla" panose="02000000000000000000" pitchFamily="2" charset="-78"/>
                <a:cs typeface="Sakkal Majalla" panose="02000000000000000000" pitchFamily="2" charset="-78"/>
              </a:rPr>
              <a:t>في الديباجة </a:t>
            </a:r>
            <a:endParaRPr lang="ar-DZ" sz="3600" dirty="0" smtClean="0">
              <a:solidFill>
                <a:srgbClr val="FFFF00"/>
              </a:solidFill>
              <a:latin typeface="Sakkal Majalla" panose="02000000000000000000" pitchFamily="2" charset="-78"/>
              <a:cs typeface="Sakkal Majalla" panose="02000000000000000000" pitchFamily="2" charset="-78"/>
            </a:endParaRPr>
          </a:p>
          <a:p>
            <a:pPr marL="0" indent="0" algn="ctr" rtl="1">
              <a:buNone/>
            </a:pPr>
            <a:r>
              <a:rPr lang="ar-DZ" sz="3600" dirty="0" smtClean="0">
                <a:latin typeface="Sakkal Majalla" panose="02000000000000000000" pitchFamily="2" charset="-78"/>
                <a:cs typeface="Sakkal Majalla" panose="02000000000000000000" pitchFamily="2" charset="-78"/>
              </a:rPr>
              <a:t>«...إن هذه المدونة لا تنسى الحياة الخاصة للقاضي ، فهو بشر لا يتخلى عن طبيعته البشرية و تؤكد على إنسانيته في علاقاته مع المتقاضين و أعضاء محيطه غير أنها تحيط حياته الخاصة بضوابط تضمن حفظ هيبة القضاء و كرامة رجاله ليتقي الزلل و تعمق ثقة الناس في قضائه حتى لا تثار حوله الشكوك...» </a:t>
            </a:r>
          </a:p>
          <a:p>
            <a:pPr algn="just" rtl="1"/>
            <a:endParaRPr lang="ar-DZ" sz="3600" dirty="0" smtClean="0">
              <a:latin typeface="Sakkal Majalla" panose="02000000000000000000" pitchFamily="2" charset="-78"/>
              <a:cs typeface="Sakkal Majalla" panose="02000000000000000000" pitchFamily="2" charset="-78"/>
            </a:endParaRPr>
          </a:p>
          <a:p>
            <a:pPr algn="just" rtl="1"/>
            <a:endParaRPr lang="fr-F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764037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a:bodyPr>
          <a:lstStyle/>
          <a:p>
            <a:pPr marL="0" indent="0" algn="ctr" rtl="1">
              <a:buNone/>
            </a:pPr>
            <a:r>
              <a:rPr lang="ar-DZ" sz="3600" b="1" dirty="0" smtClean="0">
                <a:solidFill>
                  <a:srgbClr val="FFFF00"/>
                </a:solidFill>
                <a:latin typeface="Sakkal Majalla" panose="02000000000000000000" pitchFamily="2" charset="-78"/>
                <a:cs typeface="Sakkal Majalla" panose="02000000000000000000" pitchFamily="2" charset="-78"/>
              </a:rPr>
              <a:t>في متن المدونة</a:t>
            </a:r>
            <a:endParaRPr lang="ar-DZ" sz="3600" b="1" dirty="0">
              <a:solidFill>
                <a:srgbClr val="FFFF00"/>
              </a:solidFill>
              <a:latin typeface="Sakkal Majalla" panose="02000000000000000000" pitchFamily="2" charset="-78"/>
              <a:cs typeface="Sakkal Majalla" panose="02000000000000000000" pitchFamily="2" charset="-78"/>
            </a:endParaRPr>
          </a:p>
          <a:p>
            <a:pPr algn="just" rtl="1"/>
            <a:r>
              <a:rPr lang="ar-DZ" sz="3900" dirty="0" smtClean="0">
                <a:solidFill>
                  <a:srgbClr val="FFFF00"/>
                </a:solidFill>
                <a:latin typeface="Sakkal Majalla" panose="02000000000000000000" pitchFamily="2" charset="-78"/>
                <a:cs typeface="Sakkal Majalla" panose="02000000000000000000" pitchFamily="2" charset="-78"/>
              </a:rPr>
              <a:t>الاستقلالية</a:t>
            </a:r>
            <a:r>
              <a:rPr lang="ar-DZ" sz="3900" dirty="0" smtClean="0">
                <a:latin typeface="Sakkal Majalla" panose="02000000000000000000" pitchFamily="2" charset="-78"/>
                <a:cs typeface="Sakkal Majalla" panose="02000000000000000000" pitchFamily="2" charset="-78"/>
              </a:rPr>
              <a:t> </a:t>
            </a:r>
            <a:r>
              <a:rPr lang="ar-DZ" sz="3900" dirty="0">
                <a:latin typeface="Sakkal Majalla" panose="02000000000000000000" pitchFamily="2" charset="-78"/>
                <a:cs typeface="Sakkal Majalla" panose="02000000000000000000" pitchFamily="2" charset="-78"/>
              </a:rPr>
              <a:t>: الامتناع عن كل نشاط يتعارض و ممارسة </a:t>
            </a:r>
            <a:r>
              <a:rPr lang="ar-DZ" sz="3900" dirty="0" smtClean="0">
                <a:latin typeface="Sakkal Majalla" panose="02000000000000000000" pitchFamily="2" charset="-78"/>
                <a:cs typeface="Sakkal Majalla" panose="02000000000000000000" pitchFamily="2" charset="-78"/>
              </a:rPr>
              <a:t>السلطة     القضائية         </a:t>
            </a:r>
          </a:p>
          <a:p>
            <a:pPr algn="just" rtl="1"/>
            <a:r>
              <a:rPr lang="ar-DZ" sz="3900" dirty="0" smtClean="0">
                <a:solidFill>
                  <a:srgbClr val="FFFF00"/>
                </a:solidFill>
                <a:latin typeface="Sakkal Majalla" panose="02000000000000000000" pitchFamily="2" charset="-78"/>
                <a:cs typeface="Sakkal Majalla" panose="02000000000000000000" pitchFamily="2" charset="-78"/>
              </a:rPr>
              <a:t>سلوك </a:t>
            </a:r>
            <a:r>
              <a:rPr lang="ar-DZ" sz="3900" dirty="0">
                <a:solidFill>
                  <a:srgbClr val="FFFF00"/>
                </a:solidFill>
                <a:latin typeface="Sakkal Majalla" panose="02000000000000000000" pitchFamily="2" charset="-78"/>
                <a:cs typeface="Sakkal Majalla" panose="02000000000000000000" pitchFamily="2" charset="-78"/>
              </a:rPr>
              <a:t>القاضي </a:t>
            </a:r>
            <a:r>
              <a:rPr lang="ar-DZ" sz="3900" dirty="0">
                <a:latin typeface="Sakkal Majalla" panose="02000000000000000000" pitchFamily="2" charset="-78"/>
                <a:cs typeface="Sakkal Majalla" panose="02000000000000000000" pitchFamily="2" charset="-78"/>
              </a:rPr>
              <a:t>:  - التحلي بالحياد و التجرد </a:t>
            </a:r>
          </a:p>
          <a:p>
            <a:pPr marL="0" indent="0" algn="just" rtl="1">
              <a:buNone/>
            </a:pPr>
            <a:r>
              <a:rPr lang="ar-DZ" sz="3900" dirty="0">
                <a:latin typeface="Sakkal Majalla" panose="02000000000000000000" pitchFamily="2" charset="-78"/>
                <a:cs typeface="Sakkal Majalla" panose="02000000000000000000" pitchFamily="2" charset="-78"/>
              </a:rPr>
              <a:t>                                  </a:t>
            </a:r>
            <a:r>
              <a:rPr lang="ar-DZ" sz="3900" dirty="0" smtClean="0">
                <a:latin typeface="Sakkal Majalla" panose="02000000000000000000" pitchFamily="2" charset="-78"/>
                <a:cs typeface="Sakkal Majalla" panose="02000000000000000000" pitchFamily="2" charset="-78"/>
              </a:rPr>
              <a:t>- </a:t>
            </a:r>
            <a:r>
              <a:rPr lang="ar-DZ" sz="3900" dirty="0">
                <a:latin typeface="Sakkal Majalla" panose="02000000000000000000" pitchFamily="2" charset="-78"/>
                <a:cs typeface="Sakkal Majalla" panose="02000000000000000000" pitchFamily="2" charset="-78"/>
              </a:rPr>
              <a:t>وقاية نفسه من كل شبهة </a:t>
            </a:r>
          </a:p>
          <a:p>
            <a:pPr marL="0" indent="0" algn="just" rtl="1">
              <a:buNone/>
            </a:pPr>
            <a:r>
              <a:rPr lang="ar-DZ" sz="3900" dirty="0">
                <a:latin typeface="Sakkal Majalla" panose="02000000000000000000" pitchFamily="2" charset="-78"/>
                <a:cs typeface="Sakkal Majalla" panose="02000000000000000000" pitchFamily="2" charset="-78"/>
              </a:rPr>
              <a:t>                                 </a:t>
            </a:r>
            <a:r>
              <a:rPr lang="ar-DZ" sz="3900" dirty="0" smtClean="0">
                <a:latin typeface="Sakkal Majalla" panose="02000000000000000000" pitchFamily="2" charset="-78"/>
                <a:cs typeface="Sakkal Majalla" panose="02000000000000000000" pitchFamily="2" charset="-78"/>
              </a:rPr>
              <a:t> - </a:t>
            </a:r>
            <a:r>
              <a:rPr lang="ar-DZ" sz="3900" dirty="0">
                <a:latin typeface="Sakkal Majalla" panose="02000000000000000000" pitchFamily="2" charset="-78"/>
                <a:cs typeface="Sakkal Majalla" panose="02000000000000000000" pitchFamily="2" charset="-78"/>
              </a:rPr>
              <a:t>انتهاج سلوك في حياته لا يخدش هيبة </a:t>
            </a:r>
            <a:r>
              <a:rPr lang="ar-DZ" sz="3900" dirty="0" smtClean="0">
                <a:latin typeface="Sakkal Majalla" panose="02000000000000000000" pitchFamily="2" charset="-78"/>
                <a:cs typeface="Sakkal Majalla" panose="02000000000000000000" pitchFamily="2" charset="-78"/>
              </a:rPr>
              <a:t>القضاء</a:t>
            </a:r>
          </a:p>
        </p:txBody>
      </p:sp>
    </p:spTree>
    <p:extLst>
      <p:ext uri="{BB962C8B-B14F-4D97-AF65-F5344CB8AC3E}">
        <p14:creationId xmlns:p14="http://schemas.microsoft.com/office/powerpoint/2010/main" val="1548822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fontScale="92500"/>
          </a:bodyPr>
          <a:lstStyle/>
          <a:p>
            <a:pPr marL="0" indent="0" algn="ctr" rtl="1">
              <a:buNone/>
            </a:pPr>
            <a:r>
              <a:rPr lang="ar-DZ" sz="3600" dirty="0" smtClean="0">
                <a:solidFill>
                  <a:srgbClr val="FFFF00"/>
                </a:solidFill>
                <a:latin typeface="Sakkal Majalla" panose="02000000000000000000" pitchFamily="2" charset="-78"/>
                <a:cs typeface="Sakkal Majalla" panose="02000000000000000000" pitchFamily="2" charset="-78"/>
              </a:rPr>
              <a:t>في التحليل </a:t>
            </a:r>
            <a:r>
              <a:rPr lang="ar-DZ" sz="3600" dirty="0">
                <a:solidFill>
                  <a:srgbClr val="FFFF00"/>
                </a:solidFill>
                <a:latin typeface="Sakkal Majalla" panose="02000000000000000000" pitchFamily="2" charset="-78"/>
                <a:cs typeface="Sakkal Majalla" panose="02000000000000000000" pitchFamily="2" charset="-78"/>
              </a:rPr>
              <a:t>المتعلق بسلوك القاضي : </a:t>
            </a:r>
          </a:p>
          <a:p>
            <a:pPr marL="0" indent="0" algn="r" rtl="1">
              <a:buNone/>
            </a:pPr>
            <a:r>
              <a:rPr lang="ar-DZ" sz="3600" dirty="0" smtClean="0">
                <a:latin typeface="Sakkal Majalla" panose="02000000000000000000" pitchFamily="2" charset="-78"/>
                <a:cs typeface="Sakkal Majalla" panose="02000000000000000000" pitchFamily="2" charset="-78"/>
              </a:rPr>
              <a:t> </a:t>
            </a:r>
            <a:endParaRPr lang="ar-DZ" sz="800" dirty="0" smtClean="0">
              <a:latin typeface="Sakkal Majalla" panose="02000000000000000000" pitchFamily="2" charset="-78"/>
              <a:cs typeface="Sakkal Majalla" panose="02000000000000000000" pitchFamily="2" charset="-78"/>
            </a:endParaRPr>
          </a:p>
          <a:p>
            <a:pPr marL="0" indent="0" algn="r" rtl="1">
              <a:buNone/>
            </a:pPr>
            <a:r>
              <a:rPr lang="ar-DZ" sz="3600" dirty="0" smtClean="0">
                <a:latin typeface="Sakkal Majalla" panose="02000000000000000000" pitchFamily="2" charset="-78"/>
                <a:cs typeface="Sakkal Majalla" panose="02000000000000000000" pitchFamily="2" charset="-78"/>
              </a:rPr>
              <a:t>  «...فهو (القاضي) بشر  لا يتخلى عن </a:t>
            </a:r>
            <a:r>
              <a:rPr lang="ar-DZ" sz="3600" dirty="0">
                <a:latin typeface="Sakkal Majalla" panose="02000000000000000000" pitchFamily="2" charset="-78"/>
                <a:cs typeface="Sakkal Majalla" panose="02000000000000000000" pitchFamily="2" charset="-78"/>
              </a:rPr>
              <a:t>طبيعته البشرية و لا يتجرد من </a:t>
            </a:r>
            <a:r>
              <a:rPr lang="ar-DZ" sz="3600" dirty="0" err="1">
                <a:latin typeface="Sakkal Majalla" panose="02000000000000000000" pitchFamily="2" charset="-78"/>
                <a:cs typeface="Sakkal Majalla" panose="02000000000000000000" pitchFamily="2" charset="-78"/>
              </a:rPr>
              <a:t>ميولاته</a:t>
            </a:r>
            <a:r>
              <a:rPr lang="ar-DZ" sz="3600" dirty="0">
                <a:latin typeface="Sakkal Majalla" panose="02000000000000000000" pitchFamily="2" charset="-78"/>
                <a:cs typeface="Sakkal Majalla" panose="02000000000000000000" pitchFamily="2" charset="-78"/>
              </a:rPr>
              <a:t> الاجتماعية غير أن جسامة مهامه و قدسية رسالته تجعله يتقيد تجعله يلتزم بقيود و إكراهات تفرضها طبيعة مهنته من أجل ضمان هيبة القضاء و حفظ كرامة رجاله» </a:t>
            </a:r>
          </a:p>
          <a:p>
            <a:pPr marL="0" indent="0" algn="r" rtl="1">
              <a:buNone/>
            </a:pPr>
            <a:r>
              <a:rPr lang="ar-DZ" sz="3600" dirty="0" smtClean="0">
                <a:latin typeface="Sakkal Majalla" panose="02000000000000000000" pitchFamily="2" charset="-78"/>
                <a:cs typeface="Sakkal Majalla" panose="02000000000000000000" pitchFamily="2" charset="-78"/>
              </a:rPr>
              <a:t>  </a:t>
            </a:r>
          </a:p>
          <a:p>
            <a:pPr marL="0" indent="0" algn="r" rtl="1">
              <a:buNone/>
            </a:pPr>
            <a:r>
              <a:rPr lang="ar-DZ" sz="3600" dirty="0">
                <a:latin typeface="Sakkal Majalla" panose="02000000000000000000" pitchFamily="2" charset="-78"/>
                <a:cs typeface="Sakkal Majalla" panose="02000000000000000000" pitchFamily="2" charset="-78"/>
              </a:rPr>
              <a:t> </a:t>
            </a:r>
            <a:r>
              <a:rPr lang="ar-DZ" sz="3600" dirty="0" smtClean="0">
                <a:latin typeface="Sakkal Majalla" panose="02000000000000000000" pitchFamily="2" charset="-78"/>
                <a:cs typeface="Sakkal Majalla" panose="02000000000000000000" pitchFamily="2" charset="-78"/>
              </a:rPr>
              <a:t>   « </a:t>
            </a:r>
            <a:r>
              <a:rPr lang="ar-DZ" sz="3600" dirty="0">
                <a:latin typeface="Sakkal Majalla" panose="02000000000000000000" pitchFamily="2" charset="-78"/>
                <a:cs typeface="Sakkal Majalla" panose="02000000000000000000" pitchFamily="2" charset="-78"/>
              </a:rPr>
              <a:t>لا يتأثر بما تنقله وسائل الإعلام من انطباعات حول قضايا معروضة عليه...»</a:t>
            </a:r>
          </a:p>
          <a:p>
            <a:pPr algn="r" rtl="1"/>
            <a:endParaRPr lang="fr-F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1368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pPr marL="0" indent="0" algn="just" rtl="1">
              <a:buNone/>
            </a:pPr>
            <a:endParaRPr lang="ar-DZ" sz="3600" dirty="0" smtClean="0">
              <a:solidFill>
                <a:srgbClr val="FFFF00"/>
              </a:solidFill>
              <a:latin typeface="Sakkal Majalla" panose="02000000000000000000" pitchFamily="2" charset="-78"/>
              <a:cs typeface="Sakkal Majalla" panose="02000000000000000000" pitchFamily="2" charset="-78"/>
            </a:endParaRPr>
          </a:p>
          <a:p>
            <a:pPr algn="just" rtl="1"/>
            <a:r>
              <a:rPr lang="ar-DZ" sz="3600" dirty="0" smtClean="0">
                <a:solidFill>
                  <a:srgbClr val="FFFF00"/>
                </a:solidFill>
                <a:latin typeface="Sakkal Majalla" panose="02000000000000000000" pitchFamily="2" charset="-78"/>
                <a:cs typeface="Sakkal Majalla" panose="02000000000000000000" pitchFamily="2" charset="-78"/>
              </a:rPr>
              <a:t>مع مراعاة خصوصيات البيئة الرقمية فإن المبادئ و القواعد المنصوص عليها في مدونة أخلاقيات </a:t>
            </a:r>
            <a:r>
              <a:rPr lang="ar-DZ" sz="3600" dirty="0">
                <a:solidFill>
                  <a:srgbClr val="FFFF00"/>
                </a:solidFill>
                <a:latin typeface="Sakkal Majalla" panose="02000000000000000000" pitchFamily="2" charset="-78"/>
                <a:cs typeface="Sakkal Majalla" panose="02000000000000000000" pitchFamily="2" charset="-78"/>
              </a:rPr>
              <a:t>مهنة </a:t>
            </a:r>
            <a:r>
              <a:rPr lang="ar-DZ" sz="3600" dirty="0" smtClean="0">
                <a:solidFill>
                  <a:srgbClr val="FFFF00"/>
                </a:solidFill>
                <a:latin typeface="Sakkal Majalla" panose="02000000000000000000" pitchFamily="2" charset="-78"/>
                <a:cs typeface="Sakkal Majalla" panose="02000000000000000000" pitchFamily="2" charset="-78"/>
              </a:rPr>
              <a:t>القضاء السارية حاليا تنطبق على القاضي الذي يستعمل وسائل التواصل الاجتماعي و تجعل القاضي ملزما بأخذ نفس الاحتياطات  التي تحقق الغاية المرجوة منها حماية لنفسه و صونا للسلطة القضائية.</a:t>
            </a:r>
          </a:p>
          <a:p>
            <a:pPr marL="0" indent="0" algn="r" rtl="1">
              <a:buNone/>
            </a:pPr>
            <a:endParaRPr lang="fr-FR"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600122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336431"/>
            <a:ext cx="10439400" cy="4138246"/>
          </a:xfrm>
        </p:spPr>
        <p:txBody>
          <a:bodyPr>
            <a:normAutofit fontScale="90000"/>
          </a:bodyPr>
          <a:lstStyle/>
          <a:p>
            <a:pPr algn="ctr" rtl="1"/>
            <a:r>
              <a:rPr lang="ar-DZ" sz="4400" dirty="0" smtClean="0">
                <a:latin typeface="Sakkal Majalla" panose="02000000000000000000" pitchFamily="2" charset="-78"/>
                <a:cs typeface="Sakkal Majalla" panose="02000000000000000000" pitchFamily="2" charset="-78"/>
              </a:rPr>
              <a:t>بعض الاشكالات و الحالات العملية :</a:t>
            </a:r>
            <a:br>
              <a:rPr lang="ar-DZ" sz="4400" dirty="0" smtClean="0">
                <a:latin typeface="Sakkal Majalla" panose="02000000000000000000" pitchFamily="2" charset="-78"/>
                <a:cs typeface="Sakkal Majalla" panose="02000000000000000000" pitchFamily="2" charset="-78"/>
              </a:rPr>
            </a:br>
            <a:r>
              <a:rPr lang="ar-DZ" sz="4400" dirty="0" smtClean="0">
                <a:latin typeface="Sakkal Majalla" panose="02000000000000000000" pitchFamily="2" charset="-78"/>
                <a:cs typeface="Sakkal Majalla" panose="02000000000000000000" pitchFamily="2" charset="-78"/>
              </a:rPr>
              <a:t/>
            </a:r>
            <a:br>
              <a:rPr lang="ar-DZ" sz="4400" dirty="0" smtClean="0">
                <a:latin typeface="Sakkal Majalla" panose="02000000000000000000" pitchFamily="2" charset="-78"/>
                <a:cs typeface="Sakkal Majalla" panose="02000000000000000000" pitchFamily="2" charset="-78"/>
              </a:rPr>
            </a:br>
            <a:r>
              <a:rPr lang="ar-DZ" sz="4400" dirty="0" smtClean="0">
                <a:solidFill>
                  <a:srgbClr val="FFFF00"/>
                </a:solidFill>
                <a:latin typeface="Sakkal Majalla" panose="02000000000000000000" pitchFamily="2" charset="-78"/>
                <a:cs typeface="Sakkal Majalla" panose="02000000000000000000" pitchFamily="2" charset="-78"/>
              </a:rPr>
              <a:t>- الصداقة الافتراضية، </a:t>
            </a:r>
            <a:br>
              <a:rPr lang="ar-DZ" sz="4400" dirty="0" smtClean="0">
                <a:solidFill>
                  <a:srgbClr val="FFFF00"/>
                </a:solidFill>
                <a:latin typeface="Sakkal Majalla" panose="02000000000000000000" pitchFamily="2" charset="-78"/>
                <a:cs typeface="Sakkal Majalla" panose="02000000000000000000" pitchFamily="2" charset="-78"/>
              </a:rPr>
            </a:br>
            <a:r>
              <a:rPr lang="ar-DZ" sz="4400" dirty="0" smtClean="0">
                <a:solidFill>
                  <a:srgbClr val="FFFF00"/>
                </a:solidFill>
                <a:latin typeface="Sakkal Majalla" panose="02000000000000000000" pitchFamily="2" charset="-78"/>
                <a:cs typeface="Sakkal Majalla" panose="02000000000000000000" pitchFamily="2" charset="-78"/>
              </a:rPr>
              <a:t>                          - المشاركة في مناقشة المواضيع العامة و </a:t>
            </a:r>
            <a:r>
              <a:rPr lang="ar-DZ" sz="4400" dirty="0">
                <a:solidFill>
                  <a:srgbClr val="FFFF00"/>
                </a:solidFill>
                <a:latin typeface="Sakkal Majalla" panose="02000000000000000000" pitchFamily="2" charset="-78"/>
                <a:cs typeface="Sakkal Majalla" panose="02000000000000000000" pitchFamily="2" charset="-78"/>
              </a:rPr>
              <a:t>إبداء الرأي </a:t>
            </a:r>
            <a:r>
              <a:rPr lang="ar-DZ" sz="4400" dirty="0" smtClean="0">
                <a:solidFill>
                  <a:srgbClr val="FFFF00"/>
                </a:solidFill>
                <a:latin typeface="Sakkal Majalla" panose="02000000000000000000" pitchFamily="2" charset="-78"/>
                <a:cs typeface="Sakkal Majalla" panose="02000000000000000000" pitchFamily="2" charset="-78"/>
              </a:rPr>
              <a:t>،</a:t>
            </a:r>
            <a:br>
              <a:rPr lang="ar-DZ" sz="4400" dirty="0" smtClean="0">
                <a:solidFill>
                  <a:srgbClr val="FFFF00"/>
                </a:solidFill>
                <a:latin typeface="Sakkal Majalla" panose="02000000000000000000" pitchFamily="2" charset="-78"/>
                <a:cs typeface="Sakkal Majalla" panose="02000000000000000000" pitchFamily="2" charset="-78"/>
              </a:rPr>
            </a:br>
            <a:r>
              <a:rPr lang="ar-DZ" sz="4400" dirty="0" smtClean="0">
                <a:solidFill>
                  <a:srgbClr val="FFFF00"/>
                </a:solidFill>
                <a:latin typeface="Sakkal Majalla" panose="02000000000000000000" pitchFamily="2" charset="-78"/>
                <a:cs typeface="Sakkal Majalla" panose="02000000000000000000" pitchFamily="2" charset="-78"/>
              </a:rPr>
              <a:t/>
            </a:r>
            <a:br>
              <a:rPr lang="ar-DZ" sz="4400" dirty="0" smtClean="0">
                <a:solidFill>
                  <a:srgbClr val="FFFF00"/>
                </a:solidFill>
                <a:latin typeface="Sakkal Majalla" panose="02000000000000000000" pitchFamily="2" charset="-78"/>
                <a:cs typeface="Sakkal Majalla" panose="02000000000000000000" pitchFamily="2" charset="-78"/>
              </a:rPr>
            </a:br>
            <a:r>
              <a:rPr lang="ar-DZ" sz="4400" dirty="0" smtClean="0">
                <a:latin typeface="Sakkal Majalla" panose="02000000000000000000" pitchFamily="2" charset="-78"/>
                <a:cs typeface="Sakkal Majalla" panose="02000000000000000000" pitchFamily="2" charset="-78"/>
              </a:rPr>
              <a:t>(نماذج من عدة دول)</a:t>
            </a:r>
            <a:endParaRPr lang="fr-FR" sz="4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46134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ar-DZ" sz="4400" dirty="0" smtClean="0">
                <a:solidFill>
                  <a:srgbClr val="FFFF00"/>
                </a:solidFill>
                <a:latin typeface="Sakkal Majalla" pitchFamily="2" charset="-78"/>
                <a:cs typeface="Sakkal Majalla" pitchFamily="2" charset="-78"/>
              </a:rPr>
              <a:t>الصداقة «الافتراضية» </a:t>
            </a:r>
            <a:endParaRPr lang="fr-FR" sz="4400" dirty="0">
              <a:solidFill>
                <a:srgbClr val="FFFF00"/>
              </a:solidFill>
              <a:latin typeface="Sakkal Majalla" pitchFamily="2" charset="-78"/>
              <a:cs typeface="Sakkal Majalla" pitchFamily="2" charset="-78"/>
            </a:endParaRPr>
          </a:p>
        </p:txBody>
      </p:sp>
      <p:sp>
        <p:nvSpPr>
          <p:cNvPr id="3" name="Espace réservé du contenu 2"/>
          <p:cNvSpPr>
            <a:spLocks noGrp="1"/>
          </p:cNvSpPr>
          <p:nvPr>
            <p:ph idx="1"/>
          </p:nvPr>
        </p:nvSpPr>
        <p:spPr/>
        <p:txBody>
          <a:bodyPr>
            <a:normAutofit/>
          </a:bodyPr>
          <a:lstStyle/>
          <a:p>
            <a:pPr algn="just" rtl="1"/>
            <a:r>
              <a:rPr lang="ar-DZ" sz="3600" dirty="0" smtClean="0">
                <a:latin typeface="Sakkal Majalla" pitchFamily="2" charset="-78"/>
                <a:cs typeface="Sakkal Majalla" pitchFamily="2" charset="-78"/>
              </a:rPr>
              <a:t>في بريطانيا و في البرازيل و استراليا و كندا و الهند نصت مدونات سلوك القاضي على توخي الحذر و تفادي أي صداقات من شأنها أن تثير الشبهة حول حياد القاضي أو تجعله في حالة تعارض المصالح (سيما مع الأطراف                                 و المحامين </a:t>
            </a:r>
            <a:r>
              <a:rPr lang="ar-DZ" sz="3600" dirty="0">
                <a:latin typeface="Sakkal Majalla" pitchFamily="2" charset="-78"/>
                <a:cs typeface="Sakkal Majalla" pitchFamily="2" charset="-78"/>
              </a:rPr>
              <a:t>الذين يرافعون أمامهم </a:t>
            </a:r>
            <a:r>
              <a:rPr lang="ar-DZ" sz="3600" dirty="0" smtClean="0">
                <a:latin typeface="Sakkal Majalla" pitchFamily="2" charset="-78"/>
                <a:cs typeface="Sakkal Majalla" pitchFamily="2" charset="-78"/>
              </a:rPr>
              <a:t>)</a:t>
            </a:r>
          </a:p>
          <a:p>
            <a:pPr algn="just" rtl="1"/>
            <a:r>
              <a:rPr lang="ar-DZ" sz="3600" dirty="0" smtClean="0">
                <a:latin typeface="Sakkal Majalla" pitchFamily="2" charset="-78"/>
                <a:cs typeface="Sakkal Majalla" pitchFamily="2" charset="-78"/>
              </a:rPr>
              <a:t> في الولايات المتحدة الأمريكية، وفقا لمدونة السلوك (</a:t>
            </a:r>
            <a:r>
              <a:rPr lang="fr-FR" sz="3600" dirty="0" smtClean="0">
                <a:latin typeface="Sakkal Majalla" pitchFamily="2" charset="-78"/>
                <a:cs typeface="Sakkal Majalla" pitchFamily="2" charset="-78"/>
              </a:rPr>
              <a:t> Code of </a:t>
            </a:r>
            <a:r>
              <a:rPr lang="fr-FR" sz="3600" dirty="0" err="1" smtClean="0">
                <a:latin typeface="Sakkal Majalla" pitchFamily="2" charset="-78"/>
                <a:cs typeface="Sakkal Majalla" pitchFamily="2" charset="-78"/>
              </a:rPr>
              <a:t>conduct</a:t>
            </a:r>
            <a:r>
              <a:rPr lang="fr-FR" sz="3600" dirty="0" smtClean="0">
                <a:latin typeface="Sakkal Majalla" pitchFamily="2" charset="-78"/>
                <a:cs typeface="Sakkal Majalla" pitchFamily="2" charset="-78"/>
              </a:rPr>
              <a:t> for US </a:t>
            </a:r>
            <a:r>
              <a:rPr lang="fr-FR" sz="3600" dirty="0" err="1" smtClean="0">
                <a:latin typeface="Sakkal Majalla" pitchFamily="2" charset="-78"/>
                <a:cs typeface="Sakkal Majalla" pitchFamily="2" charset="-78"/>
              </a:rPr>
              <a:t>judges</a:t>
            </a:r>
            <a:r>
              <a:rPr lang="fr-FR" sz="3600" dirty="0" smtClean="0">
                <a:latin typeface="Sakkal Majalla" pitchFamily="2" charset="-78"/>
                <a:cs typeface="Sakkal Majalla" pitchFamily="2" charset="-78"/>
              </a:rPr>
              <a:t> </a:t>
            </a:r>
            <a:r>
              <a:rPr lang="ar-DZ" sz="3600" dirty="0" smtClean="0">
                <a:latin typeface="Sakkal Majalla" pitchFamily="2" charset="-78"/>
                <a:cs typeface="Sakkal Majalla" pitchFamily="2" charset="-78"/>
              </a:rPr>
              <a:t>)  صدرت عدة أراء و قرارات عن الهيئات التأديبية للقضاة مفادها أنه : «يتعين على القضاة تفادي الصداقة التي تعطي للجمهور انطباعا بالتحيز</a:t>
            </a:r>
            <a:r>
              <a:rPr lang="fr-FR" sz="3600" dirty="0" smtClean="0">
                <a:latin typeface="Sakkal Majalla" pitchFamily="2" charset="-78"/>
                <a:cs typeface="Sakkal Majalla" pitchFamily="2" charset="-78"/>
              </a:rPr>
              <a:t>   </a:t>
            </a:r>
            <a:r>
              <a:rPr lang="ar-DZ" sz="3600" dirty="0" smtClean="0">
                <a:latin typeface="Sakkal Majalla" pitchFamily="2" charset="-78"/>
                <a:cs typeface="Sakkal Majalla" pitchFamily="2" charset="-78"/>
              </a:rPr>
              <a:t> </a:t>
            </a:r>
            <a:r>
              <a:rPr lang="fr-FR" sz="3600" dirty="0" err="1" smtClean="0">
                <a:latin typeface="Sakkal Majalla" pitchFamily="2" charset="-78"/>
                <a:cs typeface="Sakkal Majalla" pitchFamily="2" charset="-78"/>
              </a:rPr>
              <a:t>Appearence</a:t>
            </a:r>
            <a:r>
              <a:rPr lang="fr-FR" sz="3600" dirty="0" smtClean="0">
                <a:latin typeface="Sakkal Majalla" pitchFamily="2" charset="-78"/>
                <a:cs typeface="Sakkal Majalla" pitchFamily="2" charset="-78"/>
              </a:rPr>
              <a:t> of </a:t>
            </a:r>
            <a:r>
              <a:rPr lang="fr-FR" sz="3600" dirty="0" err="1" smtClean="0">
                <a:latin typeface="Sakkal Majalla" pitchFamily="2" charset="-78"/>
                <a:cs typeface="Sakkal Majalla" pitchFamily="2" charset="-78"/>
              </a:rPr>
              <a:t>partiality</a:t>
            </a:r>
            <a:r>
              <a:rPr lang="ar-DZ" sz="3600" dirty="0" smtClean="0">
                <a:latin typeface="Sakkal Majalla" pitchFamily="2" charset="-78"/>
                <a:cs typeface="Sakkal Majalla" pitchFamily="2" charset="-78"/>
              </a:rPr>
              <a:t>.</a:t>
            </a:r>
          </a:p>
          <a:p>
            <a:pPr marL="0" indent="0" algn="just" rtl="1">
              <a:buNone/>
            </a:pPr>
            <a:endParaRPr lang="ar-DZ" sz="3600" dirty="0" smtClean="0">
              <a:latin typeface="Sakkal Majalla" pitchFamily="2" charset="-78"/>
              <a:cs typeface="Sakkal Majalla" pitchFamily="2" charset="-78"/>
            </a:endParaRPr>
          </a:p>
        </p:txBody>
      </p:sp>
    </p:spTree>
    <p:extLst>
      <p:ext uri="{BB962C8B-B14F-4D97-AF65-F5344CB8AC3E}">
        <p14:creationId xmlns:p14="http://schemas.microsoft.com/office/powerpoint/2010/main" val="769876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rtl="1"/>
            <a:r>
              <a:rPr lang="ar-DZ" sz="4000" b="1" dirty="0" smtClean="0">
                <a:latin typeface="Sakkal Majalla" panose="02000000000000000000" pitchFamily="2" charset="-78"/>
                <a:cs typeface="Sakkal Majalla" panose="02000000000000000000" pitchFamily="2" charset="-78"/>
              </a:rPr>
              <a:t>هل الصداقة على شبكات التواصل مثلها مثل الصداقة الحقيقية؟ </a:t>
            </a:r>
            <a:endParaRPr lang="fr-FR" sz="4000" dirty="0">
              <a:latin typeface="Sakkal Majalla" panose="02000000000000000000" pitchFamily="2" charset="-78"/>
              <a:cs typeface="Sakkal Majalla" panose="02000000000000000000" pitchFamily="2" charset="-78"/>
            </a:endParaRPr>
          </a:p>
        </p:txBody>
      </p:sp>
      <p:sp>
        <p:nvSpPr>
          <p:cNvPr id="3" name="Espace réservé du contenu 2"/>
          <p:cNvSpPr>
            <a:spLocks noGrp="1"/>
          </p:cNvSpPr>
          <p:nvPr>
            <p:ph idx="1"/>
          </p:nvPr>
        </p:nvSpPr>
        <p:spPr/>
        <p:txBody>
          <a:bodyPr>
            <a:normAutofit/>
          </a:bodyPr>
          <a:lstStyle/>
          <a:p>
            <a:pPr marL="0" indent="0" algn="ctr" rtl="1">
              <a:buNone/>
            </a:pPr>
            <a:r>
              <a:rPr lang="ar-DZ" sz="3600" dirty="0" smtClean="0">
                <a:latin typeface="Sakkal Majalla" panose="02000000000000000000" pitchFamily="2" charset="-78"/>
                <a:cs typeface="Sakkal Majalla" panose="02000000000000000000" pitchFamily="2" charset="-78"/>
              </a:rPr>
              <a:t>  </a:t>
            </a:r>
          </a:p>
          <a:p>
            <a:pPr marL="0" indent="0" algn="just" rtl="1">
              <a:buNone/>
            </a:pPr>
            <a:r>
              <a:rPr lang="ar-DZ" sz="3200" dirty="0">
                <a:latin typeface="Sakkal Majalla" panose="02000000000000000000" pitchFamily="2" charset="-78"/>
                <a:cs typeface="Sakkal Majalla" panose="02000000000000000000" pitchFamily="2" charset="-78"/>
              </a:rPr>
              <a:t> </a:t>
            </a:r>
            <a:r>
              <a:rPr lang="ar-DZ" sz="3200" dirty="0" smtClean="0">
                <a:latin typeface="Sakkal Majalla" panose="02000000000000000000" pitchFamily="2" charset="-78"/>
                <a:cs typeface="Sakkal Majalla" panose="02000000000000000000" pitchFamily="2" charset="-78"/>
              </a:rPr>
              <a:t> قضت محكمة النقض الفرنسية : «أن مصطلح </a:t>
            </a:r>
            <a:r>
              <a:rPr lang="ar-DZ" sz="3200" b="1" dirty="0" smtClean="0">
                <a:latin typeface="Sakkal Majalla" panose="02000000000000000000" pitchFamily="2" charset="-78"/>
                <a:cs typeface="Sakkal Majalla" panose="02000000000000000000" pitchFamily="2" charset="-78"/>
              </a:rPr>
              <a:t>الصديق</a:t>
            </a:r>
            <a:r>
              <a:rPr lang="ar-DZ" sz="3200" dirty="0" smtClean="0">
                <a:latin typeface="Sakkal Majalla" panose="02000000000000000000" pitchFamily="2" charset="-78"/>
                <a:cs typeface="Sakkal Majalla" panose="02000000000000000000" pitchFamily="2" charset="-78"/>
              </a:rPr>
              <a:t> الذي يقصد به الأشخاص الذين يقبلون التواصل عبر شبكات التواصل الاجتماعي ليس له نفس مفهوم الصداقة بالمعنى التقليدي للكلمة. كما أن وجود اتصالات بين الأشخاص عن طريق هذه المنصات لا يكفي للقول بوجود تحيز ما و ذلك لكون شبكات التواصل الاجتماعي مجرد  </a:t>
            </a:r>
            <a:r>
              <a:rPr lang="ar-DZ" sz="3200" dirty="0">
                <a:latin typeface="Sakkal Majalla" panose="02000000000000000000" pitchFamily="2" charset="-78"/>
                <a:cs typeface="Sakkal Majalla" panose="02000000000000000000" pitchFamily="2" charset="-78"/>
              </a:rPr>
              <a:t>وسائل</a:t>
            </a:r>
            <a:r>
              <a:rPr lang="ar-DZ" sz="3200" dirty="0" smtClean="0">
                <a:latin typeface="Sakkal Majalla" panose="02000000000000000000" pitchFamily="2" charset="-78"/>
                <a:cs typeface="Sakkal Majalla" panose="02000000000000000000" pitchFamily="2" charset="-78"/>
              </a:rPr>
              <a:t> اتصال بين اشخاص يتقاسمون نفس الاهتمامات و في قضية الحال نفس المهنة*» </a:t>
            </a:r>
          </a:p>
          <a:p>
            <a:pPr marL="0" indent="0" rtl="1">
              <a:buNone/>
            </a:pPr>
            <a:r>
              <a:rPr lang="fr-FR" sz="3200" dirty="0" smtClean="0">
                <a:latin typeface="Sakkal Majalla" panose="02000000000000000000" pitchFamily="2" charset="-78"/>
                <a:cs typeface="Sakkal Majalla" panose="02000000000000000000" pitchFamily="2" charset="-78"/>
              </a:rPr>
              <a:t>(</a:t>
            </a:r>
            <a:r>
              <a:rPr lang="fr-FR" sz="3200" dirty="0" err="1" smtClean="0">
                <a:latin typeface="Sakkal Majalla" panose="02000000000000000000" pitchFamily="2" charset="-78"/>
                <a:cs typeface="Sakkal Majalla" panose="02000000000000000000" pitchFamily="2" charset="-78"/>
              </a:rPr>
              <a:t>Civ</a:t>
            </a:r>
            <a:r>
              <a:rPr lang="fr-FR" sz="3200" dirty="0" smtClean="0">
                <a:latin typeface="Sakkal Majalla" panose="02000000000000000000" pitchFamily="2" charset="-78"/>
                <a:cs typeface="Sakkal Majalla" panose="02000000000000000000" pitchFamily="2" charset="-78"/>
              </a:rPr>
              <a:t>. 5 Janvier 2017, n°16-12. 394)</a:t>
            </a:r>
            <a:r>
              <a:rPr lang="ar-DZ" sz="3200" dirty="0" smtClean="0">
                <a:latin typeface="Sakkal Majalla" panose="02000000000000000000" pitchFamily="2" charset="-78"/>
                <a:cs typeface="Sakkal Majalla" panose="02000000000000000000" pitchFamily="2" charset="-78"/>
              </a:rPr>
              <a:t>  </a:t>
            </a:r>
          </a:p>
          <a:p>
            <a:pPr marL="0" indent="0" algn="r" rtl="1">
              <a:buNone/>
            </a:pPr>
            <a:r>
              <a:rPr lang="ar-DZ" sz="2400" dirty="0" smtClean="0">
                <a:latin typeface="Sakkal Majalla" panose="02000000000000000000" pitchFamily="2" charset="-78"/>
                <a:cs typeface="Sakkal Majalla" panose="02000000000000000000" pitchFamily="2" charset="-78"/>
              </a:rPr>
              <a:t>*القضية </a:t>
            </a:r>
            <a:r>
              <a:rPr lang="ar-DZ" sz="2400" dirty="0">
                <a:latin typeface="Sakkal Majalla" panose="02000000000000000000" pitchFamily="2" charset="-78"/>
                <a:cs typeface="Sakkal Majalla" panose="02000000000000000000" pitchFamily="2" charset="-78"/>
              </a:rPr>
              <a:t>تتعلق </a:t>
            </a:r>
            <a:r>
              <a:rPr lang="ar-DZ" sz="2400" dirty="0" smtClean="0">
                <a:latin typeface="Sakkal Majalla" panose="02000000000000000000" pitchFamily="2" charset="-78"/>
                <a:cs typeface="Sakkal Majalla" panose="02000000000000000000" pitchFamily="2" charset="-78"/>
              </a:rPr>
              <a:t>بمساءلة تأديبية </a:t>
            </a:r>
            <a:r>
              <a:rPr lang="ar-DZ" sz="2400" dirty="0">
                <a:latin typeface="Sakkal Majalla" panose="02000000000000000000" pitchFamily="2" charset="-78"/>
                <a:cs typeface="Sakkal Majalla" panose="02000000000000000000" pitchFamily="2" charset="-78"/>
              </a:rPr>
              <a:t>ضد محام </a:t>
            </a:r>
            <a:r>
              <a:rPr lang="ar-DZ" sz="2400" dirty="0" smtClean="0">
                <a:latin typeface="Sakkal Majalla" panose="02000000000000000000" pitchFamily="2" charset="-78"/>
                <a:cs typeface="Sakkal Majalla" panose="02000000000000000000" pitchFamily="2" charset="-78"/>
              </a:rPr>
              <a:t>طالب فيها هذا الأخير برد </a:t>
            </a:r>
            <a:r>
              <a:rPr lang="ar-DZ" sz="2400" dirty="0">
                <a:latin typeface="Sakkal Majalla" panose="02000000000000000000" pitchFamily="2" charset="-78"/>
                <a:cs typeface="Sakkal Majalla" panose="02000000000000000000" pitchFamily="2" charset="-78"/>
              </a:rPr>
              <a:t>أحد أعضاء الهيئة التأديبية لوجود علاقة صداقة افتراضية بينه و نقيب المحامين الذي حرك الدعوى </a:t>
            </a:r>
            <a:r>
              <a:rPr lang="ar-DZ" sz="2400" dirty="0" smtClean="0">
                <a:latin typeface="Sakkal Majalla" panose="02000000000000000000" pitchFamily="2" charset="-78"/>
                <a:cs typeface="Sakkal Majalla" panose="02000000000000000000" pitchFamily="2" charset="-78"/>
              </a:rPr>
              <a:t>التأديبية </a:t>
            </a:r>
            <a:endParaRPr lang="ar-DZ" sz="2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9820132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1120000" y="1324708"/>
            <a:ext cx="10263108" cy="4852255"/>
          </a:xfrm>
        </p:spPr>
        <p:txBody>
          <a:bodyPr>
            <a:normAutofit lnSpcReduction="10000"/>
          </a:bodyPr>
          <a:lstStyle/>
          <a:p>
            <a:pPr algn="just" rtl="1"/>
            <a:endParaRPr lang="fr-FR" sz="3600" dirty="0" smtClean="0">
              <a:latin typeface="Sakkal Majalla" panose="02000000000000000000" pitchFamily="2" charset="-78"/>
              <a:cs typeface="Sakkal Majalla" panose="02000000000000000000" pitchFamily="2" charset="-78"/>
            </a:endParaRPr>
          </a:p>
          <a:p>
            <a:pPr algn="just" rtl="1"/>
            <a:r>
              <a:rPr lang="ar-DZ" sz="3600" dirty="0" smtClean="0">
                <a:latin typeface="Sakkal Majalla" panose="02000000000000000000" pitchFamily="2" charset="-78"/>
                <a:cs typeface="Sakkal Majalla" panose="02000000000000000000" pitchFamily="2" charset="-78"/>
              </a:rPr>
              <a:t>في بعض التعليقات على قرار محكمة النقض الفرنسية ثمة من اعتبر أن مجرد وجود علاقة افتراضية على شبكات التواصل لا يكفي للقول بوجود شبهة تحيز غير أنه اذا اقترنت هذه العلاقة بقرائن أخرى يمكن أن نصبح أمام شبهة جدية و في كل الأحوال فإن العلاقة الافتراضية تعتبر في حد ذاتها قرينة بسيطة على الشبهة.</a:t>
            </a:r>
          </a:p>
          <a:p>
            <a:pPr algn="just" rtl="1"/>
            <a:endParaRPr lang="fr-FR" sz="3600" dirty="0" smtClean="0">
              <a:latin typeface="Sakkal Majalla" panose="02000000000000000000" pitchFamily="2" charset="-78"/>
              <a:cs typeface="Sakkal Majalla" panose="02000000000000000000" pitchFamily="2" charset="-78"/>
            </a:endParaRPr>
          </a:p>
          <a:p>
            <a:pPr algn="just" rtl="1"/>
            <a:r>
              <a:rPr lang="ar-DZ" sz="3600" dirty="0" smtClean="0">
                <a:latin typeface="Sakkal Majalla" panose="02000000000000000000" pitchFamily="2" charset="-78"/>
                <a:cs typeface="Sakkal Majalla" panose="02000000000000000000" pitchFamily="2" charset="-78"/>
              </a:rPr>
              <a:t>ثمة من أضاف أنه يتعين التمييز بين علاقات الصداقة التي تتوقف على قبول الشخص </a:t>
            </a:r>
            <a:r>
              <a:rPr lang="en-GB" sz="3600" dirty="0" smtClean="0">
                <a:latin typeface="Sakkal Majalla" panose="02000000000000000000" pitchFamily="2" charset="-78"/>
                <a:cs typeface="Sakkal Majalla" panose="02000000000000000000" pitchFamily="2" charset="-78"/>
              </a:rPr>
              <a:t> Accepter</a:t>
            </a:r>
            <a:r>
              <a:rPr lang="ar-DZ" sz="3600" dirty="0" smtClean="0">
                <a:latin typeface="Sakkal Majalla" panose="02000000000000000000" pitchFamily="2" charset="-78"/>
                <a:cs typeface="Sakkal Majalla" panose="02000000000000000000" pitchFamily="2" charset="-78"/>
              </a:rPr>
              <a:t>( فيسبوك) و تلك التي لا تتطلب القبول</a:t>
            </a:r>
            <a:r>
              <a:rPr lang="fr-FR" sz="3600" dirty="0" smtClean="0">
                <a:latin typeface="Sakkal Majalla" panose="02000000000000000000" pitchFamily="2" charset="-78"/>
                <a:cs typeface="Sakkal Majalla" panose="02000000000000000000" pitchFamily="2" charset="-78"/>
              </a:rPr>
              <a:t> Suivre </a:t>
            </a:r>
            <a:r>
              <a:rPr lang="ar-DZ" sz="3600" dirty="0" smtClean="0">
                <a:latin typeface="Sakkal Majalla" panose="02000000000000000000" pitchFamily="2" charset="-78"/>
                <a:cs typeface="Sakkal Majalla" panose="02000000000000000000" pitchFamily="2" charset="-78"/>
              </a:rPr>
              <a:t> ( </a:t>
            </a:r>
            <a:r>
              <a:rPr lang="ar-DZ" sz="3600" dirty="0" err="1" smtClean="0">
                <a:latin typeface="Sakkal Majalla" panose="02000000000000000000" pitchFamily="2" charset="-78"/>
                <a:cs typeface="Sakkal Majalla" panose="02000000000000000000" pitchFamily="2" charset="-78"/>
              </a:rPr>
              <a:t>تويتر</a:t>
            </a:r>
            <a:r>
              <a:rPr lang="ar-DZ" sz="3600" dirty="0" smtClean="0">
                <a:latin typeface="Sakkal Majalla" panose="02000000000000000000" pitchFamily="2" charset="-78"/>
                <a:cs typeface="Sakkal Majalla" panose="02000000000000000000" pitchFamily="2" charset="-78"/>
              </a:rPr>
              <a:t>)  </a:t>
            </a:r>
          </a:p>
          <a:p>
            <a:pPr algn="r" rtl="1"/>
            <a:endParaRPr lang="ar-DZ" sz="3600" dirty="0">
              <a:latin typeface="Sakkal Majalla" panose="02000000000000000000" pitchFamily="2" charset="-78"/>
              <a:cs typeface="Sakkal Majalla" panose="02000000000000000000" pitchFamily="2" charset="-78"/>
            </a:endParaRPr>
          </a:p>
          <a:p>
            <a:pPr marL="0" indent="0" algn="r" rtl="1">
              <a:buNone/>
            </a:pPr>
            <a:endParaRPr lang="fr-F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561649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rtl="1"/>
            <a:r>
              <a:rPr lang="ar-DZ" sz="4900" dirty="0">
                <a:solidFill>
                  <a:srgbClr val="FFFF00"/>
                </a:solidFill>
                <a:latin typeface="Sakkal Majalla" panose="02000000000000000000" pitchFamily="2" charset="-78"/>
                <a:cs typeface="Sakkal Majalla" panose="02000000000000000000" pitchFamily="2" charset="-78"/>
              </a:rPr>
              <a:t>إبداء الرأي و المشاركة في النقاش العام </a:t>
            </a:r>
            <a:r>
              <a:rPr lang="ar-DZ" dirty="0">
                <a:latin typeface="Sakkal Majalla" panose="02000000000000000000" pitchFamily="2" charset="-78"/>
                <a:cs typeface="Sakkal Majalla" panose="02000000000000000000" pitchFamily="2" charset="-78"/>
              </a:rPr>
              <a:t/>
            </a:r>
            <a:br>
              <a:rPr lang="ar-DZ" dirty="0">
                <a:latin typeface="Sakkal Majalla" panose="02000000000000000000" pitchFamily="2" charset="-78"/>
                <a:cs typeface="Sakkal Majalla" panose="02000000000000000000" pitchFamily="2" charset="-78"/>
              </a:rPr>
            </a:br>
            <a:endParaRPr lang="fr-FR" dirty="0">
              <a:latin typeface="Sakkal Majalla" panose="02000000000000000000" pitchFamily="2" charset="-78"/>
              <a:cs typeface="Sakkal Majalla" panose="02000000000000000000" pitchFamily="2" charset="-78"/>
            </a:endParaRPr>
          </a:p>
        </p:txBody>
      </p:sp>
      <p:sp>
        <p:nvSpPr>
          <p:cNvPr id="3" name="Espace réservé du contenu 2"/>
          <p:cNvSpPr>
            <a:spLocks noGrp="1"/>
          </p:cNvSpPr>
          <p:nvPr>
            <p:ph idx="1"/>
          </p:nvPr>
        </p:nvSpPr>
        <p:spPr/>
        <p:txBody>
          <a:bodyPr/>
          <a:lstStyle/>
          <a:p>
            <a:pPr algn="r" rtl="1"/>
            <a:endParaRPr lang="ar-DZ" sz="3600" dirty="0" smtClean="0">
              <a:latin typeface="Sakkal Majalla" panose="02000000000000000000" pitchFamily="2" charset="-78"/>
              <a:cs typeface="Sakkal Majalla" panose="02000000000000000000" pitchFamily="2" charset="-78"/>
            </a:endParaRPr>
          </a:p>
          <a:p>
            <a:pPr algn="r" rtl="1"/>
            <a:r>
              <a:rPr lang="ar-DZ" sz="3600" dirty="0" smtClean="0">
                <a:latin typeface="Sakkal Majalla" panose="02000000000000000000" pitchFamily="2" charset="-78"/>
                <a:cs typeface="Sakkal Majalla" panose="02000000000000000000" pitchFamily="2" charset="-78"/>
              </a:rPr>
              <a:t>في المملكة المتحدة  (2019):</a:t>
            </a:r>
          </a:p>
          <a:p>
            <a:pPr marL="0" indent="0" algn="just" rtl="1">
              <a:buNone/>
            </a:pPr>
            <a:r>
              <a:rPr lang="ar-DZ" sz="3600" dirty="0" smtClean="0">
                <a:latin typeface="Sakkal Majalla" panose="02000000000000000000" pitchFamily="2" charset="-78"/>
                <a:cs typeface="Sakkal Majalla" panose="02000000000000000000" pitchFamily="2" charset="-78"/>
              </a:rPr>
              <a:t> تمت معاقبة قاض و توقيفه عن العمل لمدة سنة بسبب عدة تعليقات على منصة «</a:t>
            </a:r>
            <a:r>
              <a:rPr lang="ar-DZ" sz="3600" dirty="0" err="1" smtClean="0">
                <a:latin typeface="Sakkal Majalla" panose="02000000000000000000" pitchFamily="2" charset="-78"/>
                <a:cs typeface="Sakkal Majalla" panose="02000000000000000000" pitchFamily="2" charset="-78"/>
              </a:rPr>
              <a:t>تويتر</a:t>
            </a:r>
            <a:r>
              <a:rPr lang="ar-DZ" sz="3600" dirty="0" smtClean="0">
                <a:latin typeface="Sakkal Majalla" panose="02000000000000000000" pitchFamily="2" charset="-78"/>
                <a:cs typeface="Sakkal Majalla" panose="02000000000000000000" pitchFamily="2" charset="-78"/>
              </a:rPr>
              <a:t>» تناول فيها مواضيع ذات صلة بسياسة الحكومة و العرق             و الهجرة. و قد اعتبرت تعليقاته تحيزا سياسيا يمس بالحياد المفترض في</a:t>
            </a:r>
            <a:r>
              <a:rPr lang="fr-FR" sz="3600" dirty="0" smtClean="0">
                <a:latin typeface="Sakkal Majalla" panose="02000000000000000000" pitchFamily="2" charset="-78"/>
                <a:cs typeface="Sakkal Majalla" panose="02000000000000000000" pitchFamily="2" charset="-78"/>
              </a:rPr>
              <a:t> </a:t>
            </a:r>
            <a:r>
              <a:rPr lang="ar-DZ" sz="3600" dirty="0" smtClean="0">
                <a:latin typeface="Sakkal Majalla" panose="02000000000000000000" pitchFamily="2" charset="-78"/>
                <a:cs typeface="Sakkal Majalla" panose="02000000000000000000" pitchFamily="2" charset="-78"/>
              </a:rPr>
              <a:t> القاضي.</a:t>
            </a:r>
          </a:p>
          <a:p>
            <a:pPr algn="just" rtl="1"/>
            <a:endParaRPr lang="ar-DZ" dirty="0" smtClean="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157573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pPr algn="r" rtl="1"/>
            <a:r>
              <a:rPr lang="ar-DZ" sz="3600" dirty="0">
                <a:latin typeface="Sakkal Majalla" pitchFamily="2" charset="-78"/>
                <a:cs typeface="Sakkal Majalla" pitchFamily="2" charset="-78"/>
              </a:rPr>
              <a:t>في استراليا (2020) :</a:t>
            </a:r>
          </a:p>
          <a:p>
            <a:pPr marL="0" indent="0" algn="r" rtl="1">
              <a:buNone/>
            </a:pPr>
            <a:r>
              <a:rPr lang="ar-DZ" sz="3600" dirty="0" smtClean="0">
                <a:latin typeface="Sakkal Majalla" pitchFamily="2" charset="-78"/>
                <a:cs typeface="Sakkal Majalla" pitchFamily="2" charset="-78"/>
              </a:rPr>
              <a:t>     تم </a:t>
            </a:r>
            <a:r>
              <a:rPr lang="ar-DZ" sz="3600" dirty="0">
                <a:latin typeface="Sakkal Majalla" pitchFamily="2" charset="-78"/>
                <a:cs typeface="Sakkal Majalla" pitchFamily="2" charset="-78"/>
              </a:rPr>
              <a:t>توجيه توبيخ لقاض استعمل منصة </a:t>
            </a:r>
            <a:r>
              <a:rPr lang="fr-FR" sz="3600" dirty="0" err="1">
                <a:latin typeface="Sakkal Majalla" pitchFamily="2" charset="-78"/>
                <a:cs typeface="Sakkal Majalla" pitchFamily="2" charset="-78"/>
              </a:rPr>
              <a:t>Linkedln</a:t>
            </a:r>
            <a:r>
              <a:rPr lang="fr-FR" sz="3600" dirty="0">
                <a:latin typeface="Sakkal Majalla" pitchFamily="2" charset="-78"/>
                <a:cs typeface="Sakkal Majalla" pitchFamily="2" charset="-78"/>
              </a:rPr>
              <a:t> </a:t>
            </a:r>
            <a:r>
              <a:rPr lang="ar-DZ" sz="3600" dirty="0" smtClean="0">
                <a:latin typeface="Sakkal Majalla" pitchFamily="2" charset="-78"/>
                <a:cs typeface="Sakkal Majalla" pitchFamily="2" charset="-78"/>
              </a:rPr>
              <a:t>  ليرد </a:t>
            </a:r>
            <a:r>
              <a:rPr lang="ar-DZ" sz="3600" dirty="0">
                <a:latin typeface="Sakkal Majalla" pitchFamily="2" charset="-78"/>
                <a:cs typeface="Sakkal Majalla" pitchFamily="2" charset="-78"/>
              </a:rPr>
              <a:t>على من انتقدوا أحكامه </a:t>
            </a:r>
          </a:p>
          <a:p>
            <a:pPr algn="r" rtl="1"/>
            <a:r>
              <a:rPr lang="ar-DZ" sz="3600" dirty="0">
                <a:latin typeface="Sakkal Majalla" pitchFamily="2" charset="-78"/>
                <a:cs typeface="Sakkal Majalla" pitchFamily="2" charset="-78"/>
              </a:rPr>
              <a:t>في البرازيل (2021)</a:t>
            </a:r>
          </a:p>
          <a:p>
            <a:pPr marL="0" indent="0" algn="r" rtl="1">
              <a:buNone/>
            </a:pPr>
            <a:r>
              <a:rPr lang="ar-DZ" sz="3600" dirty="0" smtClean="0">
                <a:latin typeface="Sakkal Majalla" pitchFamily="2" charset="-78"/>
                <a:cs typeface="Sakkal Majalla" pitchFamily="2" charset="-78"/>
              </a:rPr>
              <a:t>   تم </a:t>
            </a:r>
            <a:r>
              <a:rPr lang="ar-DZ" sz="3600" dirty="0">
                <a:latin typeface="Sakkal Majalla" pitchFamily="2" charset="-78"/>
                <a:cs typeface="Sakkal Majalla" pitchFamily="2" charset="-78"/>
              </a:rPr>
              <a:t>توقيف قاض لمدة سنتين لأنه استعمل منصات التواصل الاجتماعي لانتقاد زملائه و النظام القضائي و عبر عن مواقفه المؤيدة لبعض التيارات السياسية </a:t>
            </a:r>
          </a:p>
          <a:p>
            <a:pPr algn="r" rtl="1"/>
            <a:endParaRPr lang="fr-FR" sz="3600" dirty="0">
              <a:latin typeface="Sakkal Majalla" pitchFamily="2" charset="-78"/>
              <a:cs typeface="Sakkal Majalla" pitchFamily="2" charset="-78"/>
            </a:endParaRPr>
          </a:p>
        </p:txBody>
      </p:sp>
    </p:spTree>
    <p:extLst>
      <p:ext uri="{BB962C8B-B14F-4D97-AF65-F5344CB8AC3E}">
        <p14:creationId xmlns:p14="http://schemas.microsoft.com/office/powerpoint/2010/main" val="3481173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lnSpcReduction="10000"/>
          </a:bodyPr>
          <a:lstStyle/>
          <a:p>
            <a:pPr algn="r" rtl="1"/>
            <a:r>
              <a:rPr lang="ar-DZ" sz="3600" dirty="0" smtClean="0">
                <a:latin typeface="Sakkal Majalla" panose="02000000000000000000" pitchFamily="2" charset="-78"/>
                <a:cs typeface="Sakkal Majalla" panose="02000000000000000000" pitchFamily="2" charset="-78"/>
              </a:rPr>
              <a:t>في الولايات المتحدة الأمريكية:</a:t>
            </a:r>
          </a:p>
          <a:p>
            <a:pPr marL="0" indent="0" algn="r" rtl="1">
              <a:buNone/>
            </a:pPr>
            <a:r>
              <a:rPr lang="ar-DZ" sz="3600" dirty="0" smtClean="0">
                <a:latin typeface="Sakkal Majalla" panose="02000000000000000000" pitchFamily="2" charset="-78"/>
                <a:cs typeface="Sakkal Majalla" panose="02000000000000000000" pitchFamily="2" charset="-78"/>
              </a:rPr>
              <a:t> - بولاية </a:t>
            </a:r>
            <a:r>
              <a:rPr lang="ar-DZ" sz="3600" dirty="0" err="1" smtClean="0">
                <a:latin typeface="Sakkal Majalla" panose="02000000000000000000" pitchFamily="2" charset="-78"/>
                <a:cs typeface="Sakkal Majalla" panose="02000000000000000000" pitchFamily="2" charset="-78"/>
              </a:rPr>
              <a:t>بنسيلفانيا</a:t>
            </a:r>
            <a:r>
              <a:rPr lang="ar-DZ" sz="3600" dirty="0" smtClean="0">
                <a:latin typeface="Sakkal Majalla" panose="02000000000000000000" pitchFamily="2" charset="-78"/>
                <a:cs typeface="Sakkal Majalla" panose="02000000000000000000" pitchFamily="2" charset="-78"/>
              </a:rPr>
              <a:t> ( 2018) تمت معاقبة قاض وصف المتهم بالـ «وحش» على صفحته في فيسبوك و ذلك قبل المحاكمة،</a:t>
            </a:r>
          </a:p>
          <a:p>
            <a:pPr algn="r" rtl="1">
              <a:buFontTx/>
              <a:buChar char="-"/>
            </a:pPr>
            <a:r>
              <a:rPr lang="ar-DZ" sz="3600" dirty="0" smtClean="0">
                <a:latin typeface="Sakkal Majalla" panose="02000000000000000000" pitchFamily="2" charset="-78"/>
                <a:cs typeface="Sakkal Majalla" panose="02000000000000000000" pitchFamily="2" charset="-78"/>
              </a:rPr>
              <a:t>بولاية تكساس (2019)  تمت معاقبة قاض شارك متصفحي موقع فيسبوك صورا مناهضة للإجهاض و انتقد شخصيات من الحزب الديمقراطي تدافع عن الحق في الإجهاض </a:t>
            </a:r>
          </a:p>
          <a:p>
            <a:pPr algn="r" rtl="1">
              <a:buFontTx/>
              <a:buChar char="-"/>
            </a:pPr>
            <a:r>
              <a:rPr lang="ar-DZ" sz="3600" dirty="0" smtClean="0">
                <a:latin typeface="Sakkal Majalla" panose="02000000000000000000" pitchFamily="2" charset="-78"/>
                <a:cs typeface="Sakkal Majalla" panose="02000000000000000000" pitchFamily="2" charset="-78"/>
              </a:rPr>
              <a:t>تمت أيضا معاقبة قضاة لنشرهم محتويات عنصرية، جنسانية، و منتقدة للمثليين   </a:t>
            </a:r>
          </a:p>
          <a:p>
            <a:pPr algn="r" rtl="1"/>
            <a:endParaRPr lang="fr-FR"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15872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r" rtl="1"/>
            <a:r>
              <a:rPr lang="ar-DZ" sz="4400" dirty="0" smtClean="0">
                <a:latin typeface="Sakkal Majalla" panose="02000000000000000000" pitchFamily="2" charset="-78"/>
                <a:cs typeface="Sakkal Majalla" panose="02000000000000000000" pitchFamily="2" charset="-78"/>
              </a:rPr>
              <a:t/>
            </a:r>
            <a:br>
              <a:rPr lang="ar-DZ" sz="4400" dirty="0" smtClean="0">
                <a:latin typeface="Sakkal Majalla" panose="02000000000000000000" pitchFamily="2" charset="-78"/>
                <a:cs typeface="Sakkal Majalla" panose="02000000000000000000" pitchFamily="2" charset="-78"/>
              </a:rPr>
            </a:br>
            <a:r>
              <a:rPr lang="ar-DZ" sz="4400" dirty="0" smtClean="0">
                <a:latin typeface="Sakkal Majalla" panose="02000000000000000000" pitchFamily="2" charset="-78"/>
                <a:cs typeface="Sakkal Majalla" panose="02000000000000000000" pitchFamily="2" charset="-78"/>
              </a:rPr>
              <a:t> </a:t>
            </a:r>
            <a:r>
              <a:rPr lang="ar-DZ" sz="4400" dirty="0">
                <a:latin typeface="Sakkal Majalla" panose="02000000000000000000" pitchFamily="2" charset="-78"/>
                <a:cs typeface="Sakkal Majalla" panose="02000000000000000000" pitchFamily="2" charset="-78"/>
              </a:rPr>
              <a:t/>
            </a:r>
            <a:br>
              <a:rPr lang="ar-DZ" sz="4400" dirty="0">
                <a:latin typeface="Sakkal Majalla" panose="02000000000000000000" pitchFamily="2" charset="-78"/>
                <a:cs typeface="Sakkal Majalla" panose="02000000000000000000" pitchFamily="2" charset="-78"/>
              </a:rPr>
            </a:br>
            <a:endParaRPr lang="fr-FR" sz="4400" dirty="0"/>
          </a:p>
        </p:txBody>
      </p:sp>
      <p:sp>
        <p:nvSpPr>
          <p:cNvPr id="3" name="Espace réservé du contenu 2"/>
          <p:cNvSpPr>
            <a:spLocks noGrp="1"/>
          </p:cNvSpPr>
          <p:nvPr>
            <p:ph idx="1"/>
          </p:nvPr>
        </p:nvSpPr>
        <p:spPr>
          <a:xfrm>
            <a:off x="1119999" y="365126"/>
            <a:ext cx="10546864" cy="5811838"/>
          </a:xfrm>
        </p:spPr>
        <p:txBody>
          <a:bodyPr>
            <a:normAutofit fontScale="77500" lnSpcReduction="20000"/>
          </a:bodyPr>
          <a:lstStyle/>
          <a:p>
            <a:pPr marL="0" indent="0" algn="r" rtl="1">
              <a:buNone/>
            </a:pPr>
            <a:endParaRPr lang="ar-DZ" sz="3600" dirty="0" smtClean="0">
              <a:latin typeface="Sakkal Majalla" panose="02000000000000000000" pitchFamily="2" charset="-78"/>
              <a:cs typeface="Sakkal Majalla" panose="02000000000000000000" pitchFamily="2" charset="-78"/>
            </a:endParaRPr>
          </a:p>
          <a:p>
            <a:pPr marL="0" indent="0" algn="r" rtl="1">
              <a:buNone/>
            </a:pPr>
            <a:r>
              <a:rPr lang="ar-DZ" sz="4600" dirty="0" smtClean="0">
                <a:latin typeface="Sakkal Majalla" panose="02000000000000000000" pitchFamily="2" charset="-78"/>
                <a:cs typeface="Sakkal Majalla" panose="02000000000000000000" pitchFamily="2" charset="-78"/>
              </a:rPr>
              <a:t>في فرنسا </a:t>
            </a:r>
            <a:r>
              <a:rPr lang="ar-DZ" sz="3600" dirty="0" smtClean="0">
                <a:latin typeface="Sakkal Majalla" panose="02000000000000000000" pitchFamily="2" charset="-78"/>
                <a:cs typeface="Sakkal Majalla" panose="02000000000000000000" pitchFamily="2" charset="-78"/>
              </a:rPr>
              <a:t>: </a:t>
            </a:r>
          </a:p>
          <a:p>
            <a:pPr marL="0" indent="0" algn="r" rtl="1">
              <a:buNone/>
            </a:pPr>
            <a:endParaRPr lang="ar-DZ" sz="3600" dirty="0" smtClean="0">
              <a:latin typeface="Sakkal Majalla" panose="02000000000000000000" pitchFamily="2" charset="-78"/>
              <a:cs typeface="Sakkal Majalla" panose="02000000000000000000" pitchFamily="2" charset="-78"/>
            </a:endParaRPr>
          </a:p>
          <a:p>
            <a:pPr marL="0" indent="0" algn="r" rtl="1">
              <a:buNone/>
            </a:pPr>
            <a:r>
              <a:rPr lang="ar-DZ" sz="3600" dirty="0" smtClean="0">
                <a:latin typeface="Sakkal Majalla" panose="02000000000000000000" pitchFamily="2" charset="-78"/>
                <a:cs typeface="Sakkal Majalla" panose="02000000000000000000" pitchFamily="2" charset="-78"/>
              </a:rPr>
              <a:t>- </a:t>
            </a:r>
            <a:r>
              <a:rPr lang="ar-DZ" sz="4100" dirty="0" smtClean="0">
                <a:latin typeface="Sakkal Majalla" panose="02000000000000000000" pitchFamily="2" charset="-78"/>
                <a:cs typeface="Sakkal Majalla" panose="02000000000000000000" pitchFamily="2" charset="-78"/>
              </a:rPr>
              <a:t>تم تسليط عقوبات تأديبية على قاض عبر عن إعجابه (</a:t>
            </a:r>
            <a:r>
              <a:rPr lang="fr-FR" sz="4100" dirty="0" err="1" smtClean="0">
                <a:latin typeface="Sakkal Majalla" panose="02000000000000000000" pitchFamily="2" charset="-78"/>
                <a:cs typeface="Sakkal Majalla" panose="02000000000000000000" pitchFamily="2" charset="-78"/>
              </a:rPr>
              <a:t>Like</a:t>
            </a:r>
            <a:r>
              <a:rPr lang="ar-DZ" sz="4100" dirty="0" smtClean="0">
                <a:latin typeface="Sakkal Majalla" panose="02000000000000000000" pitchFamily="2" charset="-78"/>
                <a:cs typeface="Sakkal Majalla" panose="02000000000000000000" pitchFamily="2" charset="-78"/>
              </a:rPr>
              <a:t>) بمنشورات تنتقد بشدة السلطة القضائية (</a:t>
            </a:r>
            <a:r>
              <a:rPr lang="en-GB" sz="4100" dirty="0" smtClean="0">
                <a:latin typeface="Sakkal Majalla" panose="02000000000000000000" pitchFamily="2" charset="-78"/>
                <a:cs typeface="Sakkal Majalla" panose="02000000000000000000" pitchFamily="2" charset="-78"/>
              </a:rPr>
              <a:t>CSM- 8 </a:t>
            </a:r>
            <a:r>
              <a:rPr lang="en-GB" sz="4100" dirty="0" err="1" smtClean="0">
                <a:latin typeface="Sakkal Majalla" panose="02000000000000000000" pitchFamily="2" charset="-78"/>
                <a:cs typeface="Sakkal Majalla" panose="02000000000000000000" pitchFamily="2" charset="-78"/>
              </a:rPr>
              <a:t>juillet</a:t>
            </a:r>
            <a:r>
              <a:rPr lang="en-GB" sz="4100" dirty="0" smtClean="0">
                <a:latin typeface="Sakkal Majalla" panose="02000000000000000000" pitchFamily="2" charset="-78"/>
                <a:cs typeface="Sakkal Majalla" panose="02000000000000000000" pitchFamily="2" charset="-78"/>
              </a:rPr>
              <a:t> 2021</a:t>
            </a:r>
            <a:r>
              <a:rPr lang="ar-DZ" sz="4100" dirty="0" smtClean="0">
                <a:latin typeface="Sakkal Majalla" panose="02000000000000000000" pitchFamily="2" charset="-78"/>
                <a:cs typeface="Sakkal Majalla" panose="02000000000000000000" pitchFamily="2" charset="-78"/>
              </a:rPr>
              <a:t>)</a:t>
            </a:r>
            <a:r>
              <a:rPr lang="en-GB" sz="4100" dirty="0" smtClean="0">
                <a:latin typeface="Sakkal Majalla" panose="02000000000000000000" pitchFamily="2" charset="-78"/>
                <a:cs typeface="Sakkal Majalla" panose="02000000000000000000" pitchFamily="2" charset="-78"/>
              </a:rPr>
              <a:t>  -</a:t>
            </a:r>
            <a:r>
              <a:rPr lang="ar-DZ" sz="4100" dirty="0" smtClean="0">
                <a:latin typeface="Sakkal Majalla" panose="02000000000000000000" pitchFamily="2" charset="-78"/>
                <a:cs typeface="Sakkal Majalla" panose="02000000000000000000" pitchFamily="2" charset="-78"/>
              </a:rPr>
              <a:t> </a:t>
            </a:r>
          </a:p>
          <a:p>
            <a:pPr marL="0" indent="0" algn="r" rtl="1">
              <a:buNone/>
            </a:pPr>
            <a:endParaRPr lang="ar-DZ" sz="4100" dirty="0" smtClean="0">
              <a:latin typeface="Sakkal Majalla" panose="02000000000000000000" pitchFamily="2" charset="-78"/>
              <a:cs typeface="Sakkal Majalla" panose="02000000000000000000" pitchFamily="2" charset="-78"/>
            </a:endParaRPr>
          </a:p>
          <a:p>
            <a:pPr marL="0" indent="0" algn="r" rtl="1">
              <a:buNone/>
            </a:pPr>
            <a:r>
              <a:rPr lang="ar-DZ" sz="4100" dirty="0" smtClean="0">
                <a:latin typeface="Sakkal Majalla" panose="02000000000000000000" pitchFamily="2" charset="-78"/>
                <a:cs typeface="Sakkal Majalla" panose="02000000000000000000" pitchFamily="2" charset="-78"/>
              </a:rPr>
              <a:t>تعرض قاض لعقوبة تأديبية لأنه تقاسم مقالات تضمنت جدلا حول مسألة الهجرة و اعتبر المجلس الأعلى للقضاء أن </a:t>
            </a:r>
            <a:r>
              <a:rPr lang="ar-DZ" sz="4100" b="1" dirty="0" smtClean="0">
                <a:latin typeface="Sakkal Majalla" panose="02000000000000000000" pitchFamily="2" charset="-78"/>
                <a:cs typeface="Sakkal Majalla" panose="02000000000000000000" pitchFamily="2" charset="-78"/>
              </a:rPr>
              <a:t>التقاسم يعني الموافقة على المحتوى</a:t>
            </a:r>
            <a:r>
              <a:rPr lang="en-GB" sz="4100" b="1" dirty="0">
                <a:latin typeface="Sakkal Majalla" panose="02000000000000000000" pitchFamily="2" charset="-78"/>
                <a:cs typeface="Sakkal Majalla" panose="02000000000000000000" pitchFamily="2" charset="-78"/>
              </a:rPr>
              <a:t>   </a:t>
            </a:r>
            <a:r>
              <a:rPr lang="en-GB" sz="4100" dirty="0">
                <a:latin typeface="Sakkal Majalla" panose="02000000000000000000" pitchFamily="2" charset="-78"/>
                <a:cs typeface="Sakkal Majalla" panose="02000000000000000000" pitchFamily="2" charset="-78"/>
              </a:rPr>
              <a:t>(CSM- </a:t>
            </a:r>
            <a:r>
              <a:rPr lang="en-GB" sz="4100" dirty="0" smtClean="0">
                <a:latin typeface="Sakkal Majalla" panose="02000000000000000000" pitchFamily="2" charset="-78"/>
                <a:cs typeface="Sakkal Majalla" panose="02000000000000000000" pitchFamily="2" charset="-78"/>
              </a:rPr>
              <a:t>19 </a:t>
            </a:r>
            <a:r>
              <a:rPr lang="en-GB" sz="4100" dirty="0" err="1" smtClean="0">
                <a:latin typeface="Sakkal Majalla" panose="02000000000000000000" pitchFamily="2" charset="-78"/>
                <a:cs typeface="Sakkal Majalla" panose="02000000000000000000" pitchFamily="2" charset="-78"/>
              </a:rPr>
              <a:t>mai</a:t>
            </a:r>
            <a:r>
              <a:rPr lang="en-GB" sz="4100" dirty="0" smtClean="0">
                <a:latin typeface="Sakkal Majalla" panose="02000000000000000000" pitchFamily="2" charset="-78"/>
                <a:cs typeface="Sakkal Majalla" panose="02000000000000000000" pitchFamily="2" charset="-78"/>
              </a:rPr>
              <a:t> 2022)</a:t>
            </a:r>
            <a:endParaRPr lang="ar-DZ" sz="4100" dirty="0" smtClean="0">
              <a:latin typeface="Sakkal Majalla" panose="02000000000000000000" pitchFamily="2" charset="-78"/>
              <a:cs typeface="Sakkal Majalla" panose="02000000000000000000" pitchFamily="2" charset="-78"/>
            </a:endParaRPr>
          </a:p>
          <a:p>
            <a:pPr marL="0" indent="0" algn="r" rtl="1">
              <a:buNone/>
            </a:pPr>
            <a:endParaRPr lang="ar-DZ" sz="4100" dirty="0" smtClean="0">
              <a:latin typeface="Sakkal Majalla" panose="02000000000000000000" pitchFamily="2" charset="-78"/>
              <a:cs typeface="Sakkal Majalla" panose="02000000000000000000" pitchFamily="2" charset="-78"/>
            </a:endParaRPr>
          </a:p>
          <a:p>
            <a:pPr marL="0" indent="0" algn="r" rtl="1">
              <a:buNone/>
            </a:pPr>
            <a:r>
              <a:rPr lang="ar-DZ" sz="4100" dirty="0" smtClean="0">
                <a:latin typeface="Sakkal Majalla" panose="02000000000000000000" pitchFamily="2" charset="-78"/>
                <a:cs typeface="Sakkal Majalla" panose="02000000000000000000" pitchFamily="2" charset="-78"/>
              </a:rPr>
              <a:t>قضت محكمة النقض أن القاضي لا يمكنه أن يدافع بشكل علني عن قضايا و مواضيع لا تتوافق و مهامه ( </a:t>
            </a:r>
            <a:r>
              <a:rPr lang="fr-FR" sz="4100" dirty="0" smtClean="0">
                <a:latin typeface="Sakkal Majalla" panose="02000000000000000000" pitchFamily="2" charset="-78"/>
                <a:cs typeface="Sakkal Majalla" panose="02000000000000000000" pitchFamily="2" charset="-78"/>
              </a:rPr>
              <a:t>C </a:t>
            </a:r>
            <a:r>
              <a:rPr lang="fr-FR" sz="4100" dirty="0" err="1" smtClean="0">
                <a:latin typeface="Sakkal Majalla" panose="02000000000000000000" pitchFamily="2" charset="-78"/>
                <a:cs typeface="Sakkal Majalla" panose="02000000000000000000" pitchFamily="2" charset="-78"/>
              </a:rPr>
              <a:t>C</a:t>
            </a:r>
            <a:r>
              <a:rPr lang="fr-FR" sz="4100" dirty="0" smtClean="0">
                <a:latin typeface="Sakkal Majalla" panose="02000000000000000000" pitchFamily="2" charset="-78"/>
                <a:cs typeface="Sakkal Majalla" panose="02000000000000000000" pitchFamily="2" charset="-78"/>
              </a:rPr>
              <a:t>- 1 décembre 2022</a:t>
            </a:r>
            <a:r>
              <a:rPr lang="ar-DZ" sz="4100" dirty="0" smtClean="0">
                <a:latin typeface="Sakkal Majalla" panose="02000000000000000000" pitchFamily="2" charset="-78"/>
                <a:cs typeface="Sakkal Majalla" panose="02000000000000000000" pitchFamily="2" charset="-78"/>
              </a:rPr>
              <a:t> )</a:t>
            </a:r>
            <a:endParaRPr lang="en-GB" sz="4100" dirty="0">
              <a:latin typeface="Sakkal Majalla" panose="02000000000000000000" pitchFamily="2" charset="-78"/>
              <a:cs typeface="Sakkal Majalla" panose="02000000000000000000" pitchFamily="2" charset="-78"/>
            </a:endParaRPr>
          </a:p>
          <a:p>
            <a:pPr marL="0" indent="0" algn="r" rtl="1">
              <a:buNone/>
            </a:pPr>
            <a:r>
              <a:rPr lang="ar-DZ" sz="3600" dirty="0" smtClean="0">
                <a:latin typeface="Sakkal Majalla" panose="02000000000000000000" pitchFamily="2" charset="-78"/>
                <a:cs typeface="Sakkal Majalla" panose="02000000000000000000" pitchFamily="2" charset="-78"/>
              </a:rPr>
              <a:t> </a:t>
            </a:r>
          </a:p>
          <a:p>
            <a:pPr marL="0" indent="0" algn="r" rtl="1">
              <a:buNone/>
            </a:pPr>
            <a:r>
              <a:rPr lang="en-GB" sz="3600" dirty="0" smtClean="0">
                <a:latin typeface="Sakkal Majalla" panose="02000000000000000000" pitchFamily="2" charset="-78"/>
                <a:cs typeface="Sakkal Majalla" panose="02000000000000000000" pitchFamily="2" charset="-78"/>
              </a:rPr>
              <a:t>       </a:t>
            </a:r>
            <a:r>
              <a:rPr lang="ar-DZ" sz="3600" dirty="0" smtClean="0">
                <a:latin typeface="Sakkal Majalla" panose="02000000000000000000" pitchFamily="2" charset="-78"/>
                <a:cs typeface="Sakkal Majalla" panose="02000000000000000000" pitchFamily="2" charset="-78"/>
              </a:rPr>
              <a:t>   </a:t>
            </a:r>
            <a:endParaRPr lang="fr-FR"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2779799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a:bodyPr>
          <a:lstStyle/>
          <a:p>
            <a:pPr algn="r" rtl="1"/>
            <a:r>
              <a:rPr lang="ar-DZ" sz="3600" dirty="0" smtClean="0">
                <a:latin typeface="Sakkal Majalla" panose="02000000000000000000" pitchFamily="2" charset="-78"/>
                <a:cs typeface="Sakkal Majalla" panose="02000000000000000000" pitchFamily="2" charset="-78"/>
              </a:rPr>
              <a:t>تمت معاقبة قاض تأديبيا بسبب وصفه لأحد الأحزاب السياسية «باليميني المتطرف»</a:t>
            </a:r>
            <a:r>
              <a:rPr lang="fr-FR" sz="3600" dirty="0" smtClean="0">
                <a:latin typeface="Sakkal Majalla" panose="02000000000000000000" pitchFamily="2" charset="-78"/>
                <a:cs typeface="Sakkal Majalla" panose="02000000000000000000" pitchFamily="2" charset="-78"/>
              </a:rPr>
              <a:t>    </a:t>
            </a:r>
            <a:r>
              <a:rPr lang="ar-DZ" sz="3600" dirty="0" smtClean="0">
                <a:latin typeface="Sakkal Majalla" panose="02000000000000000000" pitchFamily="2" charset="-78"/>
                <a:cs typeface="Sakkal Majalla" panose="02000000000000000000" pitchFamily="2" charset="-78"/>
              </a:rPr>
              <a:t> (2020)</a:t>
            </a:r>
          </a:p>
          <a:p>
            <a:pPr algn="r" rtl="1"/>
            <a:r>
              <a:rPr lang="ar-DZ" sz="3600" dirty="0" smtClean="0">
                <a:latin typeface="Sakkal Majalla" panose="02000000000000000000" pitchFamily="2" charset="-78"/>
                <a:cs typeface="Sakkal Majalla" panose="02000000000000000000" pitchFamily="2" charset="-78"/>
              </a:rPr>
              <a:t>تم توجيه إنذار لقاضية (وكيل جمهورية) لأنها تقاسمت منشورا يؤيد جمعية </a:t>
            </a:r>
            <a:r>
              <a:rPr lang="ar-DZ" sz="3600" dirty="0" err="1" smtClean="0">
                <a:latin typeface="Sakkal Majalla" panose="02000000000000000000" pitchFamily="2" charset="-78"/>
                <a:cs typeface="Sakkal Majalla" panose="02000000000000000000" pitchFamily="2" charset="-78"/>
              </a:rPr>
              <a:t>نسوانية</a:t>
            </a:r>
            <a:r>
              <a:rPr lang="ar-DZ" sz="3600" dirty="0" smtClean="0">
                <a:latin typeface="Sakkal Majalla" panose="02000000000000000000" pitchFamily="2" charset="-78"/>
                <a:cs typeface="Sakkal Majalla" panose="02000000000000000000" pitchFamily="2" charset="-78"/>
              </a:rPr>
              <a:t> </a:t>
            </a:r>
            <a:r>
              <a:rPr lang="fr-FR" sz="3600" dirty="0" smtClean="0">
                <a:latin typeface="Sakkal Majalla" panose="02000000000000000000" pitchFamily="2" charset="-78"/>
                <a:cs typeface="Sakkal Majalla" panose="02000000000000000000" pitchFamily="2" charset="-78"/>
              </a:rPr>
              <a:t>Féministe</a:t>
            </a:r>
            <a:r>
              <a:rPr lang="ar-DZ" sz="3600" dirty="0" smtClean="0">
                <a:latin typeface="Sakkal Majalla" panose="02000000000000000000" pitchFamily="2" charset="-78"/>
                <a:cs typeface="Sakkal Majalla" panose="02000000000000000000" pitchFamily="2" charset="-78"/>
              </a:rPr>
              <a:t> (2023)</a:t>
            </a:r>
          </a:p>
          <a:p>
            <a:pPr algn="r" rtl="1"/>
            <a:r>
              <a:rPr lang="ar-DZ" sz="3600" dirty="0" smtClean="0">
                <a:latin typeface="Sakkal Majalla" panose="02000000000000000000" pitchFamily="2" charset="-78"/>
                <a:cs typeface="Sakkal Majalla" panose="02000000000000000000" pitchFamily="2" charset="-78"/>
              </a:rPr>
              <a:t>تم عزل قاض نشر تعليقات «معادية للسامية» عبر </a:t>
            </a:r>
            <a:r>
              <a:rPr lang="ar-DZ" sz="3600" dirty="0" err="1" smtClean="0">
                <a:latin typeface="Sakkal Majalla" panose="02000000000000000000" pitchFamily="2" charset="-78"/>
                <a:cs typeface="Sakkal Majalla" panose="02000000000000000000" pitchFamily="2" charset="-78"/>
              </a:rPr>
              <a:t>الفيسبوك</a:t>
            </a:r>
            <a:r>
              <a:rPr lang="ar-DZ" sz="3600" dirty="0" smtClean="0">
                <a:latin typeface="Sakkal Majalla" panose="02000000000000000000" pitchFamily="2" charset="-78"/>
                <a:cs typeface="Sakkal Majalla" panose="02000000000000000000" pitchFamily="2" charset="-78"/>
              </a:rPr>
              <a:t>  (2022)</a:t>
            </a:r>
          </a:p>
          <a:p>
            <a:pPr marL="0" indent="0" algn="r" rtl="1">
              <a:buNone/>
            </a:pPr>
            <a:r>
              <a:rPr lang="ar-DZ" sz="3600" dirty="0" smtClean="0">
                <a:latin typeface="Sakkal Majalla" panose="02000000000000000000" pitchFamily="2" charset="-78"/>
                <a:cs typeface="Sakkal Majalla" panose="02000000000000000000" pitchFamily="2" charset="-78"/>
              </a:rPr>
              <a:t>  غير أنه يسمح بنشر مقالات تتناول مواضيع قانونية و أكاديمية و التواصل عبر القنوات الرسمية بخصوص مواضيع مهنية </a:t>
            </a:r>
            <a:endParaRPr lang="fr-FR"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89749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pPr algn="r" rtl="1"/>
            <a:endParaRPr lang="ar-DZ" sz="3600" dirty="0" smtClean="0">
              <a:latin typeface="Sakkal Majalla" panose="02000000000000000000" pitchFamily="2" charset="-78"/>
              <a:cs typeface="Sakkal Majalla" panose="02000000000000000000" pitchFamily="2" charset="-78"/>
            </a:endParaRPr>
          </a:p>
          <a:p>
            <a:pPr marL="0" indent="0" algn="r" rtl="1">
              <a:buNone/>
            </a:pPr>
            <a:r>
              <a:rPr lang="ar-DZ" sz="3600" dirty="0">
                <a:latin typeface="Sakkal Majalla" panose="02000000000000000000" pitchFamily="2" charset="-78"/>
                <a:cs typeface="Sakkal Majalla" panose="02000000000000000000" pitchFamily="2" charset="-78"/>
              </a:rPr>
              <a:t> </a:t>
            </a:r>
            <a:r>
              <a:rPr lang="ar-DZ" sz="3600" dirty="0" smtClean="0">
                <a:latin typeface="Sakkal Majalla" panose="02000000000000000000" pitchFamily="2" charset="-78"/>
                <a:cs typeface="Sakkal Majalla" panose="02000000000000000000" pitchFamily="2" charset="-78"/>
              </a:rPr>
              <a:t> </a:t>
            </a:r>
            <a:r>
              <a:rPr lang="ar-DZ" sz="4000" dirty="0" smtClean="0">
                <a:latin typeface="Arabic Typesetting" panose="03020402040406030203" pitchFamily="66" charset="-78"/>
                <a:cs typeface="Arabic Typesetting" panose="03020402040406030203" pitchFamily="66" charset="-78"/>
              </a:rPr>
              <a:t>في تقريره لسنة 2023 اعتبر المجلس الأعلى للقضاء بفرنسا أن :</a:t>
            </a:r>
          </a:p>
          <a:p>
            <a:pPr marL="0" indent="0" algn="ctr" rtl="1">
              <a:buNone/>
            </a:pPr>
            <a:r>
              <a:rPr lang="ar-DZ" sz="3600" dirty="0">
                <a:latin typeface="Sakkal Majalla" panose="02000000000000000000" pitchFamily="2" charset="-78"/>
                <a:cs typeface="Sakkal Majalla" panose="02000000000000000000" pitchFamily="2" charset="-78"/>
              </a:rPr>
              <a:t> </a:t>
            </a:r>
            <a:r>
              <a:rPr lang="ar-DZ" sz="4000" dirty="0" smtClean="0">
                <a:latin typeface="Sakkal Majalla" panose="02000000000000000000" pitchFamily="2" charset="-78"/>
                <a:cs typeface="Sakkal Majalla" panose="02000000000000000000" pitchFamily="2" charset="-78"/>
              </a:rPr>
              <a:t> </a:t>
            </a:r>
          </a:p>
          <a:p>
            <a:pPr marL="0" indent="0" algn="ctr" rtl="1">
              <a:buNone/>
            </a:pPr>
            <a:r>
              <a:rPr lang="ar-DZ" sz="4000" dirty="0" smtClean="0">
                <a:solidFill>
                  <a:srgbClr val="FFFF00"/>
                </a:solidFill>
                <a:latin typeface="Sakkal Majalla" panose="02000000000000000000" pitchFamily="2" charset="-78"/>
                <a:cs typeface="Sakkal Majalla" panose="02000000000000000000" pitchFamily="2" charset="-78"/>
              </a:rPr>
              <a:t>« القاضي في المجال الافتراضي ليس كبقية المواطنين ...»</a:t>
            </a:r>
            <a:endParaRPr lang="fr-FR" sz="4000" dirty="0">
              <a:solidFill>
                <a:srgbClr val="FFFF00"/>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3299824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rtl="1"/>
            <a:r>
              <a:rPr lang="ar-DZ" sz="4400" dirty="0" smtClean="0">
                <a:latin typeface="Sakkal Majalla" pitchFamily="2" charset="-78"/>
                <a:cs typeface="Sakkal Majalla" pitchFamily="2" charset="-78"/>
              </a:rPr>
              <a:t/>
            </a:r>
            <a:br>
              <a:rPr lang="ar-DZ" sz="4400" dirty="0" smtClean="0">
                <a:latin typeface="Sakkal Majalla" pitchFamily="2" charset="-78"/>
                <a:cs typeface="Sakkal Majalla" pitchFamily="2" charset="-78"/>
              </a:rPr>
            </a:br>
            <a:r>
              <a:rPr lang="ar-DZ" sz="4400" dirty="0">
                <a:latin typeface="Sakkal Majalla" pitchFamily="2" charset="-78"/>
                <a:cs typeface="Sakkal Majalla" pitchFamily="2" charset="-78"/>
              </a:rPr>
              <a:t/>
            </a:r>
            <a:br>
              <a:rPr lang="ar-DZ" sz="4400" dirty="0">
                <a:latin typeface="Sakkal Majalla" pitchFamily="2" charset="-78"/>
                <a:cs typeface="Sakkal Majalla" pitchFamily="2" charset="-78"/>
              </a:rPr>
            </a:br>
            <a:r>
              <a:rPr lang="ar-DZ" sz="4400" dirty="0" smtClean="0">
                <a:latin typeface="Sakkal Majalla" pitchFamily="2" charset="-78"/>
                <a:cs typeface="Sakkal Majalla" pitchFamily="2" charset="-78"/>
              </a:rPr>
              <a:t>الاحتياطات و المحاذير </a:t>
            </a:r>
            <a:r>
              <a:rPr lang="ar-DZ" sz="4400" dirty="0">
                <a:latin typeface="Sakkal Majalla" pitchFamily="2" charset="-78"/>
                <a:cs typeface="Sakkal Majalla" pitchFamily="2" charset="-78"/>
              </a:rPr>
              <a:t>عند استعمال </a:t>
            </a:r>
            <a:br>
              <a:rPr lang="ar-DZ" sz="4400" dirty="0">
                <a:latin typeface="Sakkal Majalla" pitchFamily="2" charset="-78"/>
                <a:cs typeface="Sakkal Majalla" pitchFamily="2" charset="-78"/>
              </a:rPr>
            </a:br>
            <a:r>
              <a:rPr lang="ar-DZ" sz="4400" dirty="0">
                <a:latin typeface="Sakkal Majalla" pitchFamily="2" charset="-78"/>
                <a:cs typeface="Sakkal Majalla" pitchFamily="2" charset="-78"/>
              </a:rPr>
              <a:t>وسائل التواصل </a:t>
            </a:r>
            <a:r>
              <a:rPr lang="ar-DZ" sz="4400" dirty="0" smtClean="0">
                <a:latin typeface="Sakkal Majalla" pitchFamily="2" charset="-78"/>
                <a:cs typeface="Sakkal Majalla" pitchFamily="2" charset="-78"/>
              </a:rPr>
              <a:t>الاجتماعي</a:t>
            </a:r>
            <a:br>
              <a:rPr lang="ar-DZ" sz="4400" dirty="0" smtClean="0">
                <a:latin typeface="Sakkal Majalla" pitchFamily="2" charset="-78"/>
                <a:cs typeface="Sakkal Majalla" pitchFamily="2" charset="-78"/>
              </a:rPr>
            </a:br>
            <a:r>
              <a:rPr lang="ar-DZ" sz="3200" dirty="0" smtClean="0">
                <a:latin typeface="Sakkal Majalla" pitchFamily="2" charset="-78"/>
                <a:cs typeface="Sakkal Majalla" pitchFamily="2" charset="-78"/>
              </a:rPr>
              <a:t>(مستخلصة من المبادئ التوجيهية لشبكة النزاهة العالمية) </a:t>
            </a:r>
            <a:r>
              <a:rPr lang="ar-DZ" sz="4400" dirty="0" smtClean="0">
                <a:latin typeface="Sakkal Majalla" pitchFamily="2" charset="-78"/>
                <a:cs typeface="Sakkal Majalla" pitchFamily="2" charset="-78"/>
              </a:rPr>
              <a:t/>
            </a:r>
            <a:br>
              <a:rPr lang="ar-DZ" sz="4400" dirty="0" smtClean="0">
                <a:latin typeface="Sakkal Majalla" pitchFamily="2" charset="-78"/>
                <a:cs typeface="Sakkal Majalla" pitchFamily="2" charset="-78"/>
              </a:rPr>
            </a:br>
            <a:r>
              <a:rPr lang="ar-DZ" sz="4400" dirty="0" smtClean="0">
                <a:latin typeface="Sakkal Majalla" pitchFamily="2" charset="-78"/>
                <a:cs typeface="Sakkal Majalla" pitchFamily="2" charset="-78"/>
              </a:rPr>
              <a:t> </a:t>
            </a:r>
            <a:r>
              <a:rPr lang="ar-DZ" sz="4400" dirty="0">
                <a:latin typeface="Sakkal Majalla" pitchFamily="2" charset="-78"/>
                <a:cs typeface="Sakkal Majalla" pitchFamily="2" charset="-78"/>
              </a:rPr>
              <a:t/>
            </a:r>
            <a:br>
              <a:rPr lang="ar-DZ" sz="4400" dirty="0">
                <a:latin typeface="Sakkal Majalla" pitchFamily="2" charset="-78"/>
                <a:cs typeface="Sakkal Majalla" pitchFamily="2" charset="-78"/>
              </a:rPr>
            </a:br>
            <a:endParaRPr lang="fr-FR" sz="4400" dirty="0">
              <a:latin typeface="Sakkal Majalla" pitchFamily="2" charset="-78"/>
              <a:cs typeface="Sakkal Majalla" pitchFamily="2" charset="-78"/>
            </a:endParaRPr>
          </a:p>
        </p:txBody>
      </p:sp>
      <p:sp>
        <p:nvSpPr>
          <p:cNvPr id="3" name="Espace réservé du contenu 2"/>
          <p:cNvSpPr>
            <a:spLocks noGrp="1"/>
          </p:cNvSpPr>
          <p:nvPr>
            <p:ph idx="1"/>
          </p:nvPr>
        </p:nvSpPr>
        <p:spPr/>
        <p:txBody>
          <a:bodyPr/>
          <a:lstStyle/>
          <a:p>
            <a:pPr algn="r" rtl="1"/>
            <a:endParaRPr lang="ar-DZ" sz="3600" dirty="0" smtClean="0">
              <a:latin typeface="Sakkal Majalla" pitchFamily="2" charset="-78"/>
              <a:cs typeface="Sakkal Majalla" pitchFamily="2" charset="-78"/>
            </a:endParaRPr>
          </a:p>
          <a:p>
            <a:pPr algn="r" rtl="1"/>
            <a:r>
              <a:rPr lang="ar-DZ" sz="3600" dirty="0" smtClean="0">
                <a:latin typeface="Sakkal Majalla" pitchFamily="2" charset="-78"/>
                <a:cs typeface="Sakkal Majalla" pitchFamily="2" charset="-78"/>
              </a:rPr>
              <a:t>الهوية،</a:t>
            </a:r>
          </a:p>
          <a:p>
            <a:pPr algn="r" rtl="1"/>
            <a:r>
              <a:rPr lang="ar-DZ" sz="3600" dirty="0" smtClean="0">
                <a:latin typeface="Sakkal Majalla" pitchFamily="2" charset="-78"/>
                <a:cs typeface="Sakkal Majalla" pitchFamily="2" charset="-78"/>
              </a:rPr>
              <a:t>المضمون و السلوك،</a:t>
            </a:r>
          </a:p>
          <a:p>
            <a:pPr algn="r" rtl="1"/>
            <a:r>
              <a:rPr lang="ar-DZ" sz="3600" dirty="0" smtClean="0">
                <a:latin typeface="Sakkal Majalla" pitchFamily="2" charset="-78"/>
                <a:cs typeface="Sakkal Majalla" pitchFamily="2" charset="-78"/>
              </a:rPr>
              <a:t>الصداقة و العلاقات،</a:t>
            </a:r>
          </a:p>
          <a:p>
            <a:pPr algn="r" rtl="1"/>
            <a:r>
              <a:rPr lang="ar-DZ" sz="3600" dirty="0" smtClean="0">
                <a:latin typeface="Sakkal Majalla" pitchFamily="2" charset="-78"/>
                <a:cs typeface="Sakkal Majalla" pitchFamily="2" charset="-78"/>
              </a:rPr>
              <a:t>الخصوصية و الأمن. </a:t>
            </a:r>
          </a:p>
          <a:p>
            <a:pPr algn="r" rtl="1"/>
            <a:endParaRPr lang="ar-DZ" sz="3600" dirty="0" smtClean="0">
              <a:latin typeface="Sakkal Majalla" pitchFamily="2" charset="-78"/>
              <a:cs typeface="Sakkal Majalla" pitchFamily="2" charset="-78"/>
            </a:endParaRPr>
          </a:p>
          <a:p>
            <a:pPr algn="r" rtl="1"/>
            <a:endParaRPr lang="ar-DZ" dirty="0" smtClean="0">
              <a:latin typeface="Sakkal Majalla" pitchFamily="2" charset="-78"/>
              <a:cs typeface="Sakkal Majalla" pitchFamily="2" charset="-78"/>
            </a:endParaRPr>
          </a:p>
          <a:p>
            <a:pPr algn="r" rtl="1"/>
            <a:endParaRPr lang="ar-DZ" dirty="0" smtClean="0">
              <a:latin typeface="Sakkal Majalla" pitchFamily="2" charset="-78"/>
              <a:cs typeface="Sakkal Majalla" pitchFamily="2" charset="-78"/>
            </a:endParaRPr>
          </a:p>
          <a:p>
            <a:pPr algn="r" rtl="1"/>
            <a:endParaRPr lang="ar-DZ" dirty="0" smtClean="0">
              <a:latin typeface="Sakkal Majalla" pitchFamily="2" charset="-78"/>
              <a:cs typeface="Sakkal Majalla" pitchFamily="2" charset="-78"/>
            </a:endParaRPr>
          </a:p>
          <a:p>
            <a:pPr algn="r" rtl="1"/>
            <a:endParaRPr lang="fr-FR" dirty="0">
              <a:latin typeface="Sakkal Majalla" pitchFamily="2" charset="-78"/>
              <a:cs typeface="Sakkal Majalla" pitchFamily="2" charset="-78"/>
            </a:endParaRPr>
          </a:p>
        </p:txBody>
      </p:sp>
    </p:spTree>
    <p:extLst>
      <p:ext uri="{BB962C8B-B14F-4D97-AF65-F5344CB8AC3E}">
        <p14:creationId xmlns:p14="http://schemas.microsoft.com/office/powerpoint/2010/main" val="32678100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ar-DZ" sz="4400" dirty="0" smtClean="0">
                <a:latin typeface="Sakkal Majalla" pitchFamily="2" charset="-78"/>
                <a:cs typeface="Sakkal Majalla" pitchFamily="2" charset="-78"/>
              </a:rPr>
              <a:t>استعمال هوية للقاضي </a:t>
            </a:r>
            <a:r>
              <a:rPr lang="ar-DZ" sz="4400" dirty="0">
                <a:latin typeface="Sakkal Majalla" pitchFamily="2" charset="-78"/>
                <a:cs typeface="Sakkal Majalla" pitchFamily="2" charset="-78"/>
              </a:rPr>
              <a:t>على مواقع التواصل الاجتماعي :</a:t>
            </a:r>
            <a:br>
              <a:rPr lang="ar-DZ" sz="4400" dirty="0">
                <a:latin typeface="Sakkal Majalla" pitchFamily="2" charset="-78"/>
                <a:cs typeface="Sakkal Majalla" pitchFamily="2" charset="-78"/>
              </a:rPr>
            </a:br>
            <a:endParaRPr lang="fr-FR" sz="4400" dirty="0">
              <a:latin typeface="Sakkal Majalla" pitchFamily="2" charset="-78"/>
              <a:cs typeface="Sakkal Majalla" pitchFamily="2" charset="-78"/>
            </a:endParaRPr>
          </a:p>
        </p:txBody>
      </p:sp>
      <p:sp>
        <p:nvSpPr>
          <p:cNvPr id="3" name="Espace réservé du contenu 2"/>
          <p:cNvSpPr>
            <a:spLocks noGrp="1"/>
          </p:cNvSpPr>
          <p:nvPr>
            <p:ph idx="1"/>
          </p:nvPr>
        </p:nvSpPr>
        <p:spPr/>
        <p:txBody>
          <a:bodyPr/>
          <a:lstStyle/>
          <a:p>
            <a:pPr algn="r" rtl="1"/>
            <a:r>
              <a:rPr lang="ar-DZ" sz="3600" dirty="0" smtClean="0">
                <a:latin typeface="Sakkal Majalla" pitchFamily="2" charset="-78"/>
                <a:cs typeface="Sakkal Majalla" pitchFamily="2" charset="-78"/>
              </a:rPr>
              <a:t>-</a:t>
            </a:r>
            <a:r>
              <a:rPr lang="ar-DZ" sz="3600" dirty="0">
                <a:latin typeface="Sakkal Majalla" pitchFamily="2" charset="-78"/>
                <a:cs typeface="Sakkal Majalla" pitchFamily="2" charset="-78"/>
              </a:rPr>
              <a:t>يمكن استعمال الاسم الحقيقي بشرط الامتناع عن أي نشاط يتعارض مع المعايير الأخلاقية</a:t>
            </a:r>
          </a:p>
          <a:p>
            <a:pPr algn="r" rtl="1"/>
            <a:r>
              <a:rPr lang="ar-DZ" sz="3600" dirty="0">
                <a:latin typeface="Sakkal Majalla" pitchFamily="2" charset="-78"/>
                <a:cs typeface="Sakkal Majalla" pitchFamily="2" charset="-78"/>
              </a:rPr>
              <a:t>يمكن استعمال الهوية الحقيقية و الاسم المستعار للحياة الخاصة</a:t>
            </a:r>
          </a:p>
          <a:p>
            <a:pPr algn="r" rtl="1"/>
            <a:r>
              <a:rPr lang="ar-DZ" sz="3600" dirty="0">
                <a:latin typeface="Sakkal Majalla" pitchFamily="2" charset="-78"/>
                <a:cs typeface="Sakkal Majalla" pitchFamily="2" charset="-78"/>
              </a:rPr>
              <a:t>- استعمال اسم مستعار لا يجيز القيام بتصرفات غير مقبولة أخلاقيا</a:t>
            </a:r>
          </a:p>
          <a:p>
            <a:pPr algn="r" rtl="1"/>
            <a:endParaRPr lang="ar-DZ" sz="3600" dirty="0">
              <a:latin typeface="Sakkal Majalla" pitchFamily="2" charset="-78"/>
              <a:cs typeface="Sakkal Majalla" pitchFamily="2" charset="-78"/>
            </a:endParaRPr>
          </a:p>
          <a:p>
            <a:endParaRPr lang="fr-FR" dirty="0"/>
          </a:p>
        </p:txBody>
      </p:sp>
      <p:sp>
        <p:nvSpPr>
          <p:cNvPr id="4" name="Rectangle à coins arrondis 3"/>
          <p:cNvSpPr/>
          <p:nvPr/>
        </p:nvSpPr>
        <p:spPr>
          <a:xfrm>
            <a:off x="1125415" y="1840523"/>
            <a:ext cx="10222523" cy="452510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just" rtl="1">
              <a:buFontTx/>
              <a:buChar char="-"/>
            </a:pPr>
            <a:r>
              <a:rPr lang="ar-DZ" sz="3600" dirty="0" smtClean="0">
                <a:latin typeface="Sakkal Majalla" pitchFamily="2" charset="-78"/>
                <a:cs typeface="Sakkal Majalla" pitchFamily="2" charset="-78"/>
              </a:rPr>
              <a:t>يمكن </a:t>
            </a:r>
            <a:r>
              <a:rPr lang="ar-DZ" sz="3600" dirty="0">
                <a:latin typeface="Sakkal Majalla" pitchFamily="2" charset="-78"/>
                <a:cs typeface="Sakkal Majalla" pitchFamily="2" charset="-78"/>
              </a:rPr>
              <a:t>استعمال الاسم الحقيقي </a:t>
            </a:r>
            <a:r>
              <a:rPr lang="ar-DZ" sz="3600" dirty="0" smtClean="0">
                <a:latin typeface="Sakkal Majalla" pitchFamily="2" charset="-78"/>
                <a:cs typeface="Sakkal Majalla" pitchFamily="2" charset="-78"/>
              </a:rPr>
              <a:t>بشرط التحفظ و </a:t>
            </a:r>
            <a:r>
              <a:rPr lang="ar-DZ" sz="3600" dirty="0">
                <a:latin typeface="Sakkal Majalla" pitchFamily="2" charset="-78"/>
                <a:cs typeface="Sakkal Majalla" pitchFamily="2" charset="-78"/>
              </a:rPr>
              <a:t>الامتناع عن أي </a:t>
            </a:r>
            <a:r>
              <a:rPr lang="ar-DZ" sz="3600" dirty="0" smtClean="0">
                <a:latin typeface="Sakkal Majalla" pitchFamily="2" charset="-78"/>
                <a:cs typeface="Sakkal Majalla" pitchFamily="2" charset="-78"/>
              </a:rPr>
              <a:t>نشاط    يتعارض </a:t>
            </a:r>
            <a:r>
              <a:rPr lang="ar-DZ" sz="3600" dirty="0">
                <a:latin typeface="Sakkal Majalla" pitchFamily="2" charset="-78"/>
                <a:cs typeface="Sakkal Majalla" pitchFamily="2" charset="-78"/>
              </a:rPr>
              <a:t>مع </a:t>
            </a:r>
            <a:r>
              <a:rPr lang="ar-DZ" sz="3600" dirty="0" smtClean="0">
                <a:latin typeface="Sakkal Majalla" pitchFamily="2" charset="-78"/>
                <a:cs typeface="Sakkal Majalla" pitchFamily="2" charset="-78"/>
              </a:rPr>
              <a:t>قواعد أخلاقيات المهنة و ممارسة السلطة القضائية </a:t>
            </a:r>
          </a:p>
          <a:p>
            <a:pPr marL="571500" indent="-571500" algn="just" rtl="1">
              <a:buFontTx/>
              <a:buChar char="-"/>
            </a:pPr>
            <a:r>
              <a:rPr lang="ar-DZ" sz="3600" dirty="0" smtClean="0">
                <a:latin typeface="Sakkal Majalla" pitchFamily="2" charset="-78"/>
                <a:cs typeface="Sakkal Majalla" pitchFamily="2" charset="-78"/>
              </a:rPr>
              <a:t>يمكن أيضا استعمال اسم مستعار غير أن ذلك لا </a:t>
            </a:r>
            <a:r>
              <a:rPr lang="ar-DZ" sz="3600" dirty="0">
                <a:latin typeface="Sakkal Majalla" pitchFamily="2" charset="-78"/>
                <a:cs typeface="Sakkal Majalla" pitchFamily="2" charset="-78"/>
              </a:rPr>
              <a:t>يجيز القيام </a:t>
            </a:r>
            <a:r>
              <a:rPr lang="ar-DZ" sz="3600" dirty="0" smtClean="0">
                <a:latin typeface="Sakkal Majalla" pitchFamily="2" charset="-78"/>
                <a:cs typeface="Sakkal Majalla" pitchFamily="2" charset="-78"/>
              </a:rPr>
              <a:t> بتصرفات لا تليق بمقام القاضي (اختيار لائق </a:t>
            </a:r>
            <a:r>
              <a:rPr lang="ar-DZ" sz="3600" dirty="0" err="1" smtClean="0">
                <a:latin typeface="Sakkal Majalla" pitchFamily="2" charset="-78"/>
                <a:cs typeface="Sakkal Majalla" pitchFamily="2" charset="-78"/>
              </a:rPr>
              <a:t>للإسم</a:t>
            </a:r>
            <a:r>
              <a:rPr lang="ar-DZ" sz="3600" dirty="0" smtClean="0">
                <a:latin typeface="Sakkal Majalla" pitchFamily="2" charset="-78"/>
                <a:cs typeface="Sakkal Majalla" pitchFamily="2" charset="-78"/>
              </a:rPr>
              <a:t> المستعار، صورة لائقة في الملف الشخصي،...) </a:t>
            </a:r>
          </a:p>
          <a:p>
            <a:pPr marL="571500" indent="-571500" algn="just" rtl="1">
              <a:buFontTx/>
              <a:buChar char="-"/>
            </a:pPr>
            <a:r>
              <a:rPr lang="ar-DZ" sz="3600" dirty="0" smtClean="0">
                <a:latin typeface="Sakkal Majalla" pitchFamily="2" charset="-78"/>
                <a:cs typeface="Sakkal Majalla" pitchFamily="2" charset="-78"/>
              </a:rPr>
              <a:t>ينبغي أن يكون في الحسبان بأن الشخص قد يعرف من خلال نشاطه  و لو استعمل هوية غير حقيقة </a:t>
            </a:r>
            <a:endParaRPr lang="ar-DZ" sz="3600" dirty="0">
              <a:latin typeface="Sakkal Majalla" pitchFamily="2" charset="-78"/>
              <a:cs typeface="Sakkal Majalla" pitchFamily="2" charset="-78"/>
            </a:endParaRPr>
          </a:p>
          <a:p>
            <a:pPr algn="r" rtl="1"/>
            <a:endParaRPr lang="ar-DZ" sz="3600" dirty="0">
              <a:latin typeface="Sakkal Majalla" pitchFamily="2" charset="-78"/>
              <a:cs typeface="Sakkal Majalla" pitchFamily="2" charset="-78"/>
            </a:endParaRPr>
          </a:p>
        </p:txBody>
      </p:sp>
    </p:spTree>
    <p:extLst>
      <p:ext uri="{BB962C8B-B14F-4D97-AF65-F5344CB8AC3E}">
        <p14:creationId xmlns:p14="http://schemas.microsoft.com/office/powerpoint/2010/main" val="20892351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ar-DZ" sz="4900" dirty="0">
                <a:latin typeface="Sakkal Majalla" pitchFamily="2" charset="-78"/>
                <a:cs typeface="Sakkal Majalla" pitchFamily="2" charset="-78"/>
              </a:rPr>
              <a:t>المضمون و السلوك على مواقع التواصل الاجتماعي :</a:t>
            </a:r>
            <a:r>
              <a:rPr lang="ar-DZ" dirty="0"/>
              <a:t/>
            </a:r>
            <a:br>
              <a:rPr lang="ar-DZ" dirty="0"/>
            </a:br>
            <a:endParaRPr lang="fr-FR" dirty="0"/>
          </a:p>
        </p:txBody>
      </p:sp>
      <p:sp>
        <p:nvSpPr>
          <p:cNvPr id="3" name="Espace réservé du contenu 2"/>
          <p:cNvSpPr>
            <a:spLocks noGrp="1"/>
          </p:cNvSpPr>
          <p:nvPr>
            <p:ph idx="1"/>
          </p:nvPr>
        </p:nvSpPr>
        <p:spPr/>
        <p:txBody>
          <a:bodyPr/>
          <a:lstStyle/>
          <a:p>
            <a:endParaRPr lang="fr-FR"/>
          </a:p>
        </p:txBody>
      </p:sp>
      <p:sp>
        <p:nvSpPr>
          <p:cNvPr id="4" name="Rectangle à coins arrondis 3"/>
          <p:cNvSpPr/>
          <p:nvPr/>
        </p:nvSpPr>
        <p:spPr>
          <a:xfrm>
            <a:off x="1113692" y="1817078"/>
            <a:ext cx="10210800" cy="416169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dirty="0" smtClean="0"/>
              <a:t>- </a:t>
            </a:r>
            <a:r>
              <a:rPr lang="ar-DZ" sz="3600" dirty="0">
                <a:latin typeface="Sakkal Majalla" pitchFamily="2" charset="-78"/>
                <a:cs typeface="Sakkal Majalla" pitchFamily="2" charset="-78"/>
              </a:rPr>
              <a:t>تجنب أي تعبير يقوض الثقة في استقلال القضاء و نزاهته و </a:t>
            </a:r>
            <a:r>
              <a:rPr lang="ar-DZ" sz="3600" dirty="0" smtClean="0">
                <a:latin typeface="Sakkal Majalla" pitchFamily="2" charset="-78"/>
                <a:cs typeface="Sakkal Majalla" pitchFamily="2" charset="-78"/>
              </a:rPr>
              <a:t>حياده (مسائل سياسية، مواضيع ذات علاقة بالدين و الهوية، مسائل عرقية و جهوية،  التوقيع عل رسائل مساندة، ...،)</a:t>
            </a:r>
            <a:endParaRPr lang="ar-DZ" sz="3600" dirty="0">
              <a:latin typeface="Sakkal Majalla" pitchFamily="2" charset="-78"/>
              <a:cs typeface="Sakkal Majalla" pitchFamily="2" charset="-78"/>
            </a:endParaRPr>
          </a:p>
          <a:p>
            <a:pPr algn="r"/>
            <a:r>
              <a:rPr lang="ar-DZ" sz="3600" dirty="0">
                <a:latin typeface="Sakkal Majalla" pitchFamily="2" charset="-78"/>
                <a:cs typeface="Sakkal Majalla" pitchFamily="2" charset="-78"/>
              </a:rPr>
              <a:t>- عدم الدخول في نقاش بشأن القضايا المعروضة </a:t>
            </a:r>
            <a:r>
              <a:rPr lang="ar-DZ" sz="3600" dirty="0" smtClean="0">
                <a:latin typeface="Sakkal Majalla" pitchFamily="2" charset="-78"/>
                <a:cs typeface="Sakkal Majalla" pitchFamily="2" charset="-78"/>
              </a:rPr>
              <a:t>على القاضي </a:t>
            </a:r>
            <a:r>
              <a:rPr lang="ar-DZ" sz="3600" dirty="0">
                <a:latin typeface="Sakkal Majalla" pitchFamily="2" charset="-78"/>
                <a:cs typeface="Sakkal Majalla" pitchFamily="2" charset="-78"/>
              </a:rPr>
              <a:t>أو التي قد تعرض </a:t>
            </a:r>
            <a:r>
              <a:rPr lang="ar-DZ" sz="3600" dirty="0" smtClean="0">
                <a:latin typeface="Sakkal Majalla" pitchFamily="2" charset="-78"/>
                <a:cs typeface="Sakkal Majalla" pitchFamily="2" charset="-78"/>
              </a:rPr>
              <a:t>عليه ،</a:t>
            </a:r>
            <a:endParaRPr lang="ar-DZ" sz="3600" dirty="0">
              <a:latin typeface="Sakkal Majalla" pitchFamily="2" charset="-78"/>
              <a:cs typeface="Sakkal Majalla" pitchFamily="2" charset="-78"/>
            </a:endParaRPr>
          </a:p>
          <a:p>
            <a:pPr algn="r"/>
            <a:r>
              <a:rPr lang="ar-DZ" sz="3600" dirty="0">
                <a:latin typeface="Sakkal Majalla" pitchFamily="2" charset="-78"/>
                <a:cs typeface="Sakkal Majalla" pitchFamily="2" charset="-78"/>
              </a:rPr>
              <a:t>- التحفظ و الاعتدال في اللغة و الأسلوب </a:t>
            </a:r>
            <a:r>
              <a:rPr lang="ar-DZ" sz="3600" dirty="0" smtClean="0">
                <a:latin typeface="Sakkal Majalla" pitchFamily="2" charset="-78"/>
                <a:cs typeface="Sakkal Majalla" pitchFamily="2" charset="-78"/>
              </a:rPr>
              <a:t>المستعمل،</a:t>
            </a:r>
            <a:endParaRPr lang="ar-DZ" sz="3600" dirty="0">
              <a:latin typeface="Sakkal Majalla" pitchFamily="2" charset="-78"/>
              <a:cs typeface="Sakkal Majalla" pitchFamily="2" charset="-78"/>
            </a:endParaRPr>
          </a:p>
          <a:p>
            <a:pPr algn="r"/>
            <a:r>
              <a:rPr lang="ar-DZ" sz="3600" dirty="0">
                <a:latin typeface="Sakkal Majalla" pitchFamily="2" charset="-78"/>
                <a:cs typeface="Sakkal Majalla" pitchFamily="2" charset="-78"/>
              </a:rPr>
              <a:t>عدم الرد بشكل مباشر على الانتقادات و </a:t>
            </a:r>
            <a:r>
              <a:rPr lang="ar-DZ" sz="3600" dirty="0" smtClean="0">
                <a:latin typeface="Sakkal Majalla" pitchFamily="2" charset="-78"/>
                <a:cs typeface="Sakkal Majalla" pitchFamily="2" charset="-78"/>
              </a:rPr>
              <a:t>الإهانة، </a:t>
            </a:r>
            <a:endParaRPr lang="ar-DZ" sz="3600" dirty="0">
              <a:latin typeface="Sakkal Majalla" pitchFamily="2" charset="-78"/>
              <a:cs typeface="Sakkal Majalla" pitchFamily="2" charset="-78"/>
            </a:endParaRPr>
          </a:p>
        </p:txBody>
      </p:sp>
    </p:spTree>
    <p:extLst>
      <p:ext uri="{BB962C8B-B14F-4D97-AF65-F5344CB8AC3E}">
        <p14:creationId xmlns:p14="http://schemas.microsoft.com/office/powerpoint/2010/main" val="6044856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ar-DZ" sz="4900" dirty="0" smtClean="0">
                <a:latin typeface="Sakkal Majalla" pitchFamily="2" charset="-78"/>
                <a:cs typeface="Sakkal Majalla" pitchFamily="2" charset="-78"/>
              </a:rPr>
              <a:t/>
            </a:r>
            <a:br>
              <a:rPr lang="ar-DZ" sz="4900" dirty="0" smtClean="0">
                <a:latin typeface="Sakkal Majalla" pitchFamily="2" charset="-78"/>
                <a:cs typeface="Sakkal Majalla" pitchFamily="2" charset="-78"/>
              </a:rPr>
            </a:br>
            <a:r>
              <a:rPr lang="ar-DZ" sz="4900" dirty="0" smtClean="0">
                <a:latin typeface="Sakkal Majalla" pitchFamily="2" charset="-78"/>
                <a:cs typeface="Sakkal Majalla" pitchFamily="2" charset="-78"/>
              </a:rPr>
              <a:t>الصداقة </a:t>
            </a:r>
            <a:r>
              <a:rPr lang="ar-DZ" sz="4900" dirty="0">
                <a:latin typeface="Sakkal Majalla" pitchFamily="2" charset="-78"/>
                <a:cs typeface="Sakkal Majalla" pitchFamily="2" charset="-78"/>
              </a:rPr>
              <a:t>و العلاقات عبر الانترنت</a:t>
            </a:r>
            <a:r>
              <a:rPr lang="ar-DZ" dirty="0"/>
              <a:t/>
            </a:r>
            <a:br>
              <a:rPr lang="ar-DZ" dirty="0"/>
            </a:br>
            <a:endParaRPr lang="fr-FR" dirty="0"/>
          </a:p>
        </p:txBody>
      </p:sp>
      <p:sp>
        <p:nvSpPr>
          <p:cNvPr id="3" name="Espace réservé du contenu 2"/>
          <p:cNvSpPr>
            <a:spLocks noGrp="1"/>
          </p:cNvSpPr>
          <p:nvPr>
            <p:ph idx="1"/>
          </p:nvPr>
        </p:nvSpPr>
        <p:spPr/>
        <p:txBody>
          <a:bodyPr/>
          <a:lstStyle/>
          <a:p>
            <a:endParaRPr lang="fr-FR" dirty="0">
              <a:latin typeface="Sakkal Majalla" pitchFamily="2" charset="-78"/>
              <a:cs typeface="Sakkal Majalla" pitchFamily="2" charset="-78"/>
            </a:endParaRPr>
          </a:p>
        </p:txBody>
      </p:sp>
      <p:sp>
        <p:nvSpPr>
          <p:cNvPr id="4" name="Rectangle à coins arrondis 3"/>
          <p:cNvSpPr/>
          <p:nvPr/>
        </p:nvSpPr>
        <p:spPr>
          <a:xfrm>
            <a:off x="1137138" y="1852246"/>
            <a:ext cx="10187354" cy="4243754"/>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DZ" sz="3600" dirty="0" smtClean="0">
                <a:latin typeface="Sakkal Majalla" pitchFamily="2" charset="-78"/>
                <a:cs typeface="Sakkal Majalla" pitchFamily="2" charset="-78"/>
              </a:rPr>
              <a:t>- رغم </a:t>
            </a:r>
            <a:r>
              <a:rPr lang="ar-DZ" sz="3600" dirty="0">
                <a:latin typeface="Sakkal Majalla" pitchFamily="2" charset="-78"/>
                <a:cs typeface="Sakkal Majalla" pitchFamily="2" charset="-78"/>
              </a:rPr>
              <a:t>اختلاف الصداقة الافتراضية عن الصداقة </a:t>
            </a:r>
            <a:r>
              <a:rPr lang="ar-DZ" sz="3600" dirty="0" smtClean="0">
                <a:latin typeface="Sakkal Majalla" pitchFamily="2" charset="-78"/>
                <a:cs typeface="Sakkal Majalla" pitchFamily="2" charset="-78"/>
              </a:rPr>
              <a:t>التقليدية إلا أنه </a:t>
            </a:r>
            <a:r>
              <a:rPr lang="ar-DZ" sz="3600" dirty="0">
                <a:latin typeface="Sakkal Majalla" pitchFamily="2" charset="-78"/>
                <a:cs typeface="Sakkal Majalla" pitchFamily="2" charset="-78"/>
              </a:rPr>
              <a:t>يتعين توخي الحذر عند إنشاء صداقات و روابط لأن العلاقة قد تتطور و تصبح أكثر حميمية مما يفرض الإفصاح عنها و </a:t>
            </a:r>
            <a:r>
              <a:rPr lang="ar-DZ" sz="3600" dirty="0" smtClean="0">
                <a:latin typeface="Sakkal Majalla" pitchFamily="2" charset="-78"/>
                <a:cs typeface="Sakkal Majalla" pitchFamily="2" charset="-78"/>
              </a:rPr>
              <a:t>التنحي في الوقت المناسب </a:t>
            </a:r>
            <a:endParaRPr lang="ar-DZ" sz="3600" dirty="0">
              <a:latin typeface="Sakkal Majalla" pitchFamily="2" charset="-78"/>
              <a:cs typeface="Sakkal Majalla" pitchFamily="2" charset="-78"/>
            </a:endParaRPr>
          </a:p>
          <a:p>
            <a:pPr algn="just" rtl="1"/>
            <a:r>
              <a:rPr lang="ar-DZ" sz="3600" dirty="0">
                <a:latin typeface="Sakkal Majalla" pitchFamily="2" charset="-78"/>
                <a:cs typeface="Sakkal Majalla" pitchFamily="2" charset="-78"/>
              </a:rPr>
              <a:t>- تحيين المعلومات و حذف أو حظر المتابعين و الأصدقاء المشكوك فيهم</a:t>
            </a:r>
          </a:p>
          <a:p>
            <a:pPr algn="just" rtl="1"/>
            <a:r>
              <a:rPr lang="ar-DZ" sz="3600" dirty="0">
                <a:latin typeface="Sakkal Majalla" pitchFamily="2" charset="-78"/>
                <a:cs typeface="Sakkal Majalla" pitchFamily="2" charset="-78"/>
              </a:rPr>
              <a:t>- طلب المشورة من الهيئة التي تسهر على أخلاقيات المهنة </a:t>
            </a:r>
          </a:p>
          <a:p>
            <a:pPr algn="ctr"/>
            <a:endParaRPr lang="ar-DZ" dirty="0"/>
          </a:p>
        </p:txBody>
      </p:sp>
    </p:spTree>
    <p:extLst>
      <p:ext uri="{BB962C8B-B14F-4D97-AF65-F5344CB8AC3E}">
        <p14:creationId xmlns:p14="http://schemas.microsoft.com/office/powerpoint/2010/main" val="3796206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ar-DZ" sz="4400" dirty="0">
                <a:latin typeface="Sakkal Majalla" pitchFamily="2" charset="-78"/>
                <a:cs typeface="Sakkal Majalla" pitchFamily="2" charset="-78"/>
              </a:rPr>
              <a:t>الخصوصية و الأمن </a:t>
            </a:r>
            <a:br>
              <a:rPr lang="ar-DZ" sz="4400" dirty="0">
                <a:latin typeface="Sakkal Majalla" pitchFamily="2" charset="-78"/>
                <a:cs typeface="Sakkal Majalla" pitchFamily="2" charset="-78"/>
              </a:rPr>
            </a:br>
            <a:endParaRPr lang="fr-FR" sz="4400" dirty="0"/>
          </a:p>
        </p:txBody>
      </p:sp>
      <p:sp>
        <p:nvSpPr>
          <p:cNvPr id="3" name="Espace réservé du contenu 2"/>
          <p:cNvSpPr>
            <a:spLocks noGrp="1"/>
          </p:cNvSpPr>
          <p:nvPr>
            <p:ph idx="1"/>
          </p:nvPr>
        </p:nvSpPr>
        <p:spPr/>
        <p:txBody>
          <a:bodyPr/>
          <a:lstStyle/>
          <a:p>
            <a:endParaRPr lang="fr-FR" dirty="0"/>
          </a:p>
        </p:txBody>
      </p:sp>
      <p:sp>
        <p:nvSpPr>
          <p:cNvPr id="4" name="Rectangle à coins arrondis 3"/>
          <p:cNvSpPr/>
          <p:nvPr/>
        </p:nvSpPr>
        <p:spPr>
          <a:xfrm>
            <a:off x="1137139" y="1805354"/>
            <a:ext cx="10175630" cy="4384431"/>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dirty="0" smtClean="0">
                <a:latin typeface="Sakkal Majalla" pitchFamily="2" charset="-78"/>
                <a:cs typeface="Sakkal Majalla" pitchFamily="2" charset="-78"/>
              </a:rPr>
              <a:t>- </a:t>
            </a:r>
            <a:r>
              <a:rPr lang="ar-DZ" sz="3600" dirty="0">
                <a:latin typeface="Sakkal Majalla" pitchFamily="2" charset="-78"/>
                <a:cs typeface="Sakkal Majalla" pitchFamily="2" charset="-78"/>
              </a:rPr>
              <a:t>الاطلاع على سياسات منصات التواصل و أنظمتها و إعدادات الأمان و الخصوصية و مراجعتها </a:t>
            </a:r>
            <a:r>
              <a:rPr lang="ar-DZ" sz="3600" dirty="0" smtClean="0">
                <a:latin typeface="Sakkal Majalla" pitchFamily="2" charset="-78"/>
                <a:cs typeface="Sakkal Majalla" pitchFamily="2" charset="-78"/>
              </a:rPr>
              <a:t>دوريا</a:t>
            </a:r>
            <a:endParaRPr lang="ar-DZ" sz="3600" dirty="0">
              <a:latin typeface="Sakkal Majalla" pitchFamily="2" charset="-78"/>
              <a:cs typeface="Sakkal Majalla" pitchFamily="2" charset="-78"/>
            </a:endParaRPr>
          </a:p>
          <a:p>
            <a:pPr algn="r"/>
            <a:r>
              <a:rPr lang="ar-DZ" sz="3600" dirty="0">
                <a:latin typeface="Sakkal Majalla" pitchFamily="2" charset="-78"/>
                <a:cs typeface="Sakkal Majalla" pitchFamily="2" charset="-78"/>
              </a:rPr>
              <a:t>- عدم مشاركة المعلومات الشخصية و عدم الكشف عن </a:t>
            </a:r>
            <a:r>
              <a:rPr lang="ar-DZ" sz="3600" dirty="0" smtClean="0">
                <a:latin typeface="Sakkal Majalla" pitchFamily="2" charset="-78"/>
                <a:cs typeface="Sakkal Majalla" pitchFamily="2" charset="-78"/>
              </a:rPr>
              <a:t>مكان التواجد،</a:t>
            </a:r>
            <a:endParaRPr lang="ar-DZ" sz="3600" dirty="0">
              <a:latin typeface="Sakkal Majalla" pitchFamily="2" charset="-78"/>
              <a:cs typeface="Sakkal Majalla" pitchFamily="2" charset="-78"/>
            </a:endParaRPr>
          </a:p>
          <a:p>
            <a:pPr algn="r"/>
            <a:r>
              <a:rPr lang="ar-DZ" sz="3600" dirty="0">
                <a:latin typeface="Sakkal Majalla" pitchFamily="2" charset="-78"/>
                <a:cs typeface="Sakkal Majalla" pitchFamily="2" charset="-78"/>
              </a:rPr>
              <a:t>- تحسيس </a:t>
            </a:r>
            <a:r>
              <a:rPr lang="ar-DZ" sz="3600" dirty="0" smtClean="0">
                <a:latin typeface="Sakkal Majalla" pitchFamily="2" charset="-78"/>
                <a:cs typeface="Sakkal Majalla" pitchFamily="2" charset="-78"/>
              </a:rPr>
              <a:t>أفراد </a:t>
            </a:r>
            <a:r>
              <a:rPr lang="ar-DZ" sz="3600" dirty="0">
                <a:latin typeface="Sakkal Majalla" pitchFamily="2" charset="-78"/>
                <a:cs typeface="Sakkal Majalla" pitchFamily="2" charset="-78"/>
              </a:rPr>
              <a:t>الأسرة و المقربين و </a:t>
            </a:r>
            <a:r>
              <a:rPr lang="ar-DZ" sz="3600" dirty="0" smtClean="0">
                <a:latin typeface="Sakkal Majalla" pitchFamily="2" charset="-78"/>
                <a:cs typeface="Sakkal Majalla" pitchFamily="2" charset="-78"/>
              </a:rPr>
              <a:t>موظفي </a:t>
            </a:r>
            <a:r>
              <a:rPr lang="ar-DZ" sz="3600" dirty="0">
                <a:latin typeface="Sakkal Majalla" pitchFamily="2" charset="-78"/>
                <a:cs typeface="Sakkal Majalla" pitchFamily="2" charset="-78"/>
              </a:rPr>
              <a:t>المحكمة بالمحاذير الخاصة بالأمن </a:t>
            </a:r>
          </a:p>
          <a:p>
            <a:pPr algn="r"/>
            <a:r>
              <a:rPr lang="ar-DZ" sz="3600" dirty="0">
                <a:latin typeface="Sakkal Majalla" pitchFamily="2" charset="-78"/>
                <a:cs typeface="Sakkal Majalla" pitchFamily="2" charset="-78"/>
              </a:rPr>
              <a:t>- الحذر من المعلومات التي يتلقاها القاضي و ممن يشاركونه إياها</a:t>
            </a:r>
          </a:p>
          <a:p>
            <a:pPr algn="r"/>
            <a:r>
              <a:rPr lang="ar-DZ" sz="3600" dirty="0">
                <a:latin typeface="Sakkal Majalla" pitchFamily="2" charset="-78"/>
                <a:cs typeface="Sakkal Majalla" pitchFamily="2" charset="-78"/>
              </a:rPr>
              <a:t>- توخي اليقظة في الأماكن العامة </a:t>
            </a:r>
          </a:p>
        </p:txBody>
      </p:sp>
    </p:spTree>
    <p:extLst>
      <p:ext uri="{BB962C8B-B14F-4D97-AF65-F5344CB8AC3E}">
        <p14:creationId xmlns:p14="http://schemas.microsoft.com/office/powerpoint/2010/main" val="7952925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ar-DZ" dirty="0" smtClean="0">
                <a:latin typeface="Sakkal Majalla" panose="02000000000000000000" pitchFamily="2" charset="-78"/>
                <a:cs typeface="Sakkal Majalla" panose="02000000000000000000" pitchFamily="2" charset="-78"/>
              </a:rPr>
              <a:t>التوصيات و الاقتراحات </a:t>
            </a:r>
            <a:endParaRPr lang="fr-FR" dirty="0">
              <a:latin typeface="Sakkal Majalla" panose="02000000000000000000" pitchFamily="2" charset="-78"/>
              <a:cs typeface="Sakkal Majalla" panose="02000000000000000000" pitchFamily="2" charset="-78"/>
            </a:endParaRPr>
          </a:p>
        </p:txBody>
      </p:sp>
      <p:sp>
        <p:nvSpPr>
          <p:cNvPr id="3" name="Espace réservé du contenu 2"/>
          <p:cNvSpPr>
            <a:spLocks noGrp="1"/>
          </p:cNvSpPr>
          <p:nvPr>
            <p:ph idx="1"/>
          </p:nvPr>
        </p:nvSpPr>
        <p:spPr/>
        <p:txBody>
          <a:bodyPr/>
          <a:lstStyle/>
          <a:p>
            <a:pPr algn="just" rtl="1"/>
            <a:r>
              <a:rPr lang="ar-DZ" sz="3600" dirty="0" smtClean="0">
                <a:latin typeface="Sakkal Majalla" panose="02000000000000000000" pitchFamily="2" charset="-78"/>
                <a:cs typeface="Sakkal Majalla" panose="02000000000000000000" pitchFamily="2" charset="-78"/>
              </a:rPr>
              <a:t>تكوين و تدريب القضاة و تحسيسهم (حضوريا و عن بعد) بصفة دورية على كيفية التعامل مع البيئة الرقمية و شبكات التواصل الاجتماعي مع التركيز على </a:t>
            </a:r>
            <a:endParaRPr lang="ar-DZ" sz="3600" dirty="0">
              <a:latin typeface="Sakkal Majalla" panose="02000000000000000000" pitchFamily="2" charset="-78"/>
              <a:cs typeface="Sakkal Majalla" panose="02000000000000000000" pitchFamily="2" charset="-78"/>
            </a:endParaRPr>
          </a:p>
          <a:p>
            <a:pPr marL="0" indent="0" algn="r" rtl="1">
              <a:buNone/>
            </a:pPr>
            <a:r>
              <a:rPr lang="ar-DZ" sz="3600" dirty="0" smtClean="0">
                <a:latin typeface="Sakkal Majalla" panose="02000000000000000000" pitchFamily="2" charset="-78"/>
                <a:cs typeface="Sakkal Majalla" panose="02000000000000000000" pitchFamily="2" charset="-78"/>
              </a:rPr>
              <a:t>- التعريف بالشبكات المختلفة و كيفية عملها و إعداداتها الأمنية وقواعد الخصوصية،</a:t>
            </a:r>
          </a:p>
          <a:p>
            <a:pPr algn="r" rtl="1">
              <a:buFontTx/>
              <a:buChar char="-"/>
            </a:pPr>
            <a:r>
              <a:rPr lang="ar-DZ" sz="3600" dirty="0" smtClean="0">
                <a:latin typeface="Sakkal Majalla" panose="02000000000000000000" pitchFamily="2" charset="-78"/>
                <a:cs typeface="Sakkal Majalla" panose="02000000000000000000" pitchFamily="2" charset="-78"/>
              </a:rPr>
              <a:t>التعريف بالمخاطر و المزايا التي </a:t>
            </a:r>
            <a:r>
              <a:rPr lang="ar-DZ" sz="3600" dirty="0" err="1" smtClean="0">
                <a:latin typeface="Sakkal Majalla" panose="02000000000000000000" pitchFamily="2" charset="-78"/>
                <a:cs typeface="Sakkal Majalla" panose="02000000000000000000" pitchFamily="2" charset="-78"/>
              </a:rPr>
              <a:t>تتيحها</a:t>
            </a:r>
            <a:r>
              <a:rPr lang="ar-DZ" sz="3600" dirty="0" smtClean="0">
                <a:latin typeface="Sakkal Majalla" panose="02000000000000000000" pitchFamily="2" charset="-78"/>
                <a:cs typeface="Sakkal Majalla" panose="02000000000000000000" pitchFamily="2" charset="-78"/>
              </a:rPr>
              <a:t>،</a:t>
            </a:r>
          </a:p>
          <a:p>
            <a:pPr algn="r" rtl="1">
              <a:buFontTx/>
              <a:buChar char="-"/>
            </a:pPr>
            <a:endParaRPr lang="ar-DZ" sz="3600" dirty="0" smtClean="0">
              <a:latin typeface="Sakkal Majalla" panose="02000000000000000000" pitchFamily="2" charset="-78"/>
              <a:cs typeface="Sakkal Majalla" panose="02000000000000000000" pitchFamily="2" charset="-78"/>
            </a:endParaRPr>
          </a:p>
          <a:p>
            <a:pPr algn="r" rtl="1"/>
            <a:endParaRPr lang="fr-F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231324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pPr algn="r" rtl="1"/>
            <a:r>
              <a:rPr lang="ar-DZ" sz="3600" dirty="0">
                <a:latin typeface="Sakkal Majalla" pitchFamily="2" charset="-78"/>
                <a:cs typeface="Sakkal Majalla" pitchFamily="2" charset="-78"/>
              </a:rPr>
              <a:t>وضع آلية  (على مستوى المكتب الدائم للمجلس الأعلى للقضاء) تسمح للقضاة بطلب المشورة و الحصول الإرشادات التقنية و الأخلاقية لتفادي الوقوع في الخطأ،</a:t>
            </a:r>
          </a:p>
          <a:p>
            <a:pPr algn="r" rtl="1"/>
            <a:r>
              <a:rPr lang="ar-DZ" sz="3600" dirty="0">
                <a:latin typeface="Sakkal Majalla" pitchFamily="2" charset="-78"/>
                <a:cs typeface="Sakkal Majalla" pitchFamily="2" charset="-78"/>
              </a:rPr>
              <a:t>نشر المعلومات المستخلصة من قرارات المجلس الأعلى للقضاء (مع مراعاة مقتضيات السرية) و أراءه حتى يسترشد بها القضاة و يتخذون منها </a:t>
            </a:r>
            <a:r>
              <a:rPr lang="ar-DZ" sz="3600" dirty="0" smtClean="0">
                <a:latin typeface="Sakkal Majalla" pitchFamily="2" charset="-78"/>
                <a:cs typeface="Sakkal Majalla" pitchFamily="2" charset="-78"/>
              </a:rPr>
              <a:t>العبرة. </a:t>
            </a:r>
            <a:endParaRPr lang="ar-DZ" sz="3600" dirty="0">
              <a:latin typeface="Sakkal Majalla" pitchFamily="2" charset="-78"/>
              <a:cs typeface="Sakkal Majalla" pitchFamily="2" charset="-78"/>
            </a:endParaRPr>
          </a:p>
          <a:p>
            <a:pPr algn="r" rtl="1"/>
            <a:endParaRPr lang="fr-FR" sz="3600" dirty="0">
              <a:latin typeface="Sakkal Majalla" pitchFamily="2" charset="-78"/>
              <a:cs typeface="Sakkal Majalla" pitchFamily="2" charset="-78"/>
            </a:endParaRPr>
          </a:p>
        </p:txBody>
      </p:sp>
    </p:spTree>
    <p:extLst>
      <p:ext uri="{BB962C8B-B14F-4D97-AF65-F5344CB8AC3E}">
        <p14:creationId xmlns:p14="http://schemas.microsoft.com/office/powerpoint/2010/main" val="21969582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848388"/>
          </a:xfrm>
        </p:spPr>
        <p:txBody>
          <a:bodyPr/>
          <a:lstStyle/>
          <a:p>
            <a:pPr algn="ctr"/>
            <a:r>
              <a:rPr lang="ar-DZ" dirty="0" smtClean="0">
                <a:latin typeface="Sakkal Majalla" panose="02000000000000000000" pitchFamily="2" charset="-78"/>
                <a:cs typeface="Sakkal Majalla" panose="02000000000000000000" pitchFamily="2" charset="-78"/>
              </a:rPr>
              <a:t>شكرا على حسن الإصغاء </a:t>
            </a:r>
            <a:endParaRPr lang="fr-FR"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199945400"/>
      </p:ext>
    </p:extLst>
  </p:cSld>
  <p:clrMapOvr>
    <a:masterClrMapping/>
  </p:clrMapOvr>
</p:sld>
</file>

<file path=ppt/theme/theme1.xml><?xml version="1.0" encoding="utf-8"?>
<a:theme xmlns:a="http://schemas.openxmlformats.org/drawingml/2006/main" name="Profondeur">
  <a:themeElements>
    <a:clrScheme name="Profondeur">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Profondeur">
      <a:maj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rofondeu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Depth" id="{7BEAFC2A-325C-49C4-AC08-2B765DA903F9}" vid="{1735E755-43E6-43AA-ABA2-C989ECC79AF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TM04033923[[fn=Profondeur]]</Template>
  <TotalTime>3186</TotalTime>
  <Words>2586</Words>
  <Application>Microsoft Office PowerPoint</Application>
  <PresentationFormat>Personnalisé</PresentationFormat>
  <Paragraphs>257</Paragraphs>
  <Slides>49</Slides>
  <Notes>1</Notes>
  <HiddenSlides>0</HiddenSlides>
  <MMClips>0</MMClips>
  <ScaleCrop>false</ScaleCrop>
  <HeadingPairs>
    <vt:vector size="4" baseType="variant">
      <vt:variant>
        <vt:lpstr>Thème</vt:lpstr>
      </vt:variant>
      <vt:variant>
        <vt:i4>1</vt:i4>
      </vt:variant>
      <vt:variant>
        <vt:lpstr>Titres des diapositives</vt:lpstr>
      </vt:variant>
      <vt:variant>
        <vt:i4>49</vt:i4>
      </vt:variant>
    </vt:vector>
  </HeadingPairs>
  <TitlesOfParts>
    <vt:vector size="50" baseType="lpstr">
      <vt:lpstr>Profondeur</vt:lpstr>
      <vt:lpstr>الجمهورية الجزائرية الديمقراطية الشعبية وزارة العدل</vt:lpstr>
      <vt:lpstr>مقدمـــــة</vt:lpstr>
      <vt:lpstr>Présentation PowerPoint</vt:lpstr>
      <vt:lpstr>محاور المداخلة</vt:lpstr>
      <vt:lpstr>ما المقصود بوسائل التواصل الاجتماعي ؟</vt:lpstr>
      <vt:lpstr>أنواع شبكات التواصل الاجتماعي </vt:lpstr>
      <vt:lpstr>مزايا وسائل التواصل الاجتماعي :  </vt:lpstr>
      <vt:lpstr>مخاطر وسائل التواصل الاجتماعي </vt:lpstr>
      <vt:lpstr>تضليل المستعمل و التأثير على سلوكه: </vt:lpstr>
      <vt:lpstr>  المخاطر على مستوى العلاقات الأسرية  و  الاجتماعية : </vt:lpstr>
      <vt:lpstr>تهديدات على سلامة المستعمل و صحته  المادية و النفسية </vt:lpstr>
      <vt:lpstr> الآثار السلبية على الوعي  الجماعي و الحياة الفكرية للمجتمع : </vt:lpstr>
      <vt:lpstr>المزايا بالنسبة للقضاء </vt:lpstr>
      <vt:lpstr>المخاطر الخاصة بالنسبة للقضاة  </vt:lpstr>
      <vt:lpstr>Présentation PowerPoint</vt:lpstr>
      <vt:lpstr>Présentation PowerPoint</vt:lpstr>
      <vt:lpstr>Présentation PowerPoint</vt:lpstr>
      <vt:lpstr>محاولات لمنع القضاة من استعمال وسائل التواصل الاجتماعي  </vt:lpstr>
      <vt:lpstr>Présentation PowerPoint</vt:lpstr>
      <vt:lpstr>Présentation PowerPoint</vt:lpstr>
      <vt:lpstr>الحل لا يكمن في المنع  بل في إيجاد التوازن و تفادي الاختلال بين الحقوق و الواجبات</vt:lpstr>
      <vt:lpstr>Présentation PowerPoint</vt:lpstr>
      <vt:lpstr> </vt:lpstr>
      <vt:lpstr>تكييف مدونات أخلاقيات المهنة مع البيئة الرقمية </vt:lpstr>
      <vt:lpstr>Présentation PowerPoint</vt:lpstr>
      <vt:lpstr>في أبريل 2018  أقرت شبكة النزاهة القضائية العالمية قواعد أخلاقية لإرشاد القضاة في كيفية استعمال شبكات التواصل الإجتماعي تماشيا مع مبادئ بنغالور للسلوك القضائي و قد نصت على أنه :   </vt:lpstr>
      <vt:lpstr>في الجزائر </vt:lpstr>
      <vt:lpstr>المبادئ و القواعد ذات الصلة في مدونة أخلاقيات مهنة القضاة </vt:lpstr>
      <vt:lpstr>Présentation PowerPoint</vt:lpstr>
      <vt:lpstr>Présentation PowerPoint</vt:lpstr>
      <vt:lpstr>Présentation PowerPoint</vt:lpstr>
      <vt:lpstr>بعض الاشكالات و الحالات العملية :  - الصداقة الافتراضية،                            - المشاركة في مناقشة المواضيع العامة و إبداء الرأي ،  (نماذج من عدة دول)</vt:lpstr>
      <vt:lpstr>الصداقة «الافتراضية» </vt:lpstr>
      <vt:lpstr>هل الصداقة على شبكات التواصل مثلها مثل الصداقة الحقيقية؟ </vt:lpstr>
      <vt:lpstr>Présentation PowerPoint</vt:lpstr>
      <vt:lpstr>إبداء الرأي و المشاركة في النقاش العام  </vt:lpstr>
      <vt:lpstr>Présentation PowerPoint</vt:lpstr>
      <vt:lpstr>Présentation PowerPoint</vt:lpstr>
      <vt:lpstr>   </vt:lpstr>
      <vt:lpstr>Présentation PowerPoint</vt:lpstr>
      <vt:lpstr>Présentation PowerPoint</vt:lpstr>
      <vt:lpstr>  الاحتياطات و المحاذير عند استعمال  وسائل التواصل الاجتماعي (مستخلصة من المبادئ التوجيهية لشبكة النزاهة العالمية)    </vt:lpstr>
      <vt:lpstr>استعمال هوية للقاضي على مواقع التواصل الاجتماعي : </vt:lpstr>
      <vt:lpstr>المضمون و السلوك على مواقع التواصل الاجتماعي : </vt:lpstr>
      <vt:lpstr> الصداقة و العلاقات عبر الانترنت </vt:lpstr>
      <vt:lpstr>الخصوصية و الأمن  </vt:lpstr>
      <vt:lpstr>التوصيات و الاقتراحات </vt:lpstr>
      <vt:lpstr>Présentation PowerPoint</vt:lpstr>
      <vt:lpstr>شكرا على حسن الإصغاء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LAPTOP DELL</dc:creator>
  <cp:lastModifiedBy>DG</cp:lastModifiedBy>
  <cp:revision>145</cp:revision>
  <dcterms:created xsi:type="dcterms:W3CDTF">2025-06-20T19:01:52Z</dcterms:created>
  <dcterms:modified xsi:type="dcterms:W3CDTF">2025-09-07T08:23:00Z</dcterms:modified>
</cp:coreProperties>
</file>